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572" r:id="rId3"/>
    <p:sldId id="515" r:id="rId4"/>
    <p:sldId id="517" r:id="rId5"/>
    <p:sldId id="529" r:id="rId6"/>
    <p:sldId id="530" r:id="rId7"/>
    <p:sldId id="535" r:id="rId8"/>
    <p:sldId id="533" r:id="rId9"/>
    <p:sldId id="537" r:id="rId10"/>
    <p:sldId id="524" r:id="rId11"/>
    <p:sldId id="527" r:id="rId12"/>
    <p:sldId id="538" r:id="rId13"/>
    <p:sldId id="541" r:id="rId14"/>
    <p:sldId id="544" r:id="rId15"/>
    <p:sldId id="545" r:id="rId16"/>
    <p:sldId id="546" r:id="rId17"/>
    <p:sldId id="547" r:id="rId18"/>
    <p:sldId id="548" r:id="rId19"/>
    <p:sldId id="549" r:id="rId20"/>
    <p:sldId id="551" r:id="rId21"/>
    <p:sldId id="521" r:id="rId22"/>
    <p:sldId id="558" r:id="rId23"/>
    <p:sldId id="523" r:id="rId24"/>
    <p:sldId id="550" r:id="rId25"/>
    <p:sldId id="525" r:id="rId26"/>
    <p:sldId id="526" r:id="rId27"/>
    <p:sldId id="552" r:id="rId28"/>
    <p:sldId id="570" r:id="rId29"/>
    <p:sldId id="542" r:id="rId30"/>
    <p:sldId id="554" r:id="rId31"/>
    <p:sldId id="556" r:id="rId32"/>
    <p:sldId id="557" r:id="rId33"/>
    <p:sldId id="555" r:id="rId34"/>
    <p:sldId id="522" r:id="rId35"/>
    <p:sldId id="528" r:id="rId36"/>
    <p:sldId id="553" r:id="rId37"/>
    <p:sldId id="534" r:id="rId38"/>
    <p:sldId id="539" r:id="rId39"/>
    <p:sldId id="540" r:id="rId40"/>
    <p:sldId id="543" r:id="rId41"/>
    <p:sldId id="559" r:id="rId42"/>
    <p:sldId id="561" r:id="rId43"/>
    <p:sldId id="562" r:id="rId44"/>
    <p:sldId id="563" r:id="rId45"/>
    <p:sldId id="560" r:id="rId46"/>
    <p:sldId id="564" r:id="rId47"/>
    <p:sldId id="565" r:id="rId48"/>
    <p:sldId id="566" r:id="rId49"/>
    <p:sldId id="568" r:id="rId50"/>
    <p:sldId id="573" r:id="rId51"/>
    <p:sldId id="574" r:id="rId52"/>
    <p:sldId id="571" r:id="rId53"/>
    <p:sldId id="575" r:id="rId54"/>
    <p:sldId id="576" r:id="rId55"/>
    <p:sldId id="577" r:id="rId56"/>
    <p:sldId id="569" r:id="rId57"/>
    <p:sldId id="580" r:id="rId58"/>
    <p:sldId id="579" r:id="rId59"/>
    <p:sldId id="531" r:id="rId60"/>
    <p:sldId id="532" r:id="rId61"/>
    <p:sldId id="516" r:id="rId62"/>
    <p:sldId id="567" r:id="rId63"/>
    <p:sldId id="581" r:id="rId64"/>
    <p:sldId id="582" r:id="rId65"/>
    <p:sldId id="518" r:id="rId66"/>
    <p:sldId id="520" r:id="rId67"/>
    <p:sldId id="514" r:id="rId68"/>
    <p:sldId id="578" r:id="rId69"/>
    <p:sldId id="259" r:id="rId70"/>
    <p:sldId id="500"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FF8837"/>
    <a:srgbClr val="003366"/>
    <a:srgbClr val="FF3300"/>
    <a:srgbClr val="767171"/>
    <a:srgbClr val="5B635C"/>
    <a:srgbClr val="5B636F"/>
    <a:srgbClr val="282828"/>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05"/>
    <p:restoredTop sz="94673"/>
  </p:normalViewPr>
  <p:slideViewPr>
    <p:cSldViewPr snapToGrid="0">
      <p:cViewPr varScale="1">
        <p:scale>
          <a:sx n="75" d="100"/>
          <a:sy n="75" d="100"/>
        </p:scale>
        <p:origin x="168" y="1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7F8E0F-1714-40B0-910E-B743BFB82792}"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887DE48A-9197-4135-8126-098A303E22E4}">
      <dgm:prSet phldrT="[Text]">
        <dgm:style>
          <a:lnRef idx="2">
            <a:schemeClr val="accent4">
              <a:shade val="15000"/>
            </a:schemeClr>
          </a:lnRef>
          <a:fillRef idx="1">
            <a:schemeClr val="accent4"/>
          </a:fillRef>
          <a:effectRef idx="0">
            <a:schemeClr val="accent4"/>
          </a:effectRef>
          <a:fontRef idx="minor">
            <a:schemeClr val="lt1"/>
          </a:fontRef>
        </dgm:style>
      </dgm:prSet>
      <dgm:spPr/>
      <dgm:t>
        <a:bodyPr/>
        <a:lstStyle/>
        <a:p>
          <a:r>
            <a:rPr lang="en-US"/>
            <a:t>child</a:t>
          </a:r>
        </a:p>
      </dgm:t>
    </dgm:pt>
    <dgm:pt modelId="{676FFBC6-D1C5-48B9-ABDA-6999B2E25126}" type="parTrans" cxnId="{15BD4891-A527-4DE9-AF71-D268F2CD4B90}">
      <dgm:prSet/>
      <dgm:spPr/>
      <dgm:t>
        <a:bodyPr/>
        <a:lstStyle/>
        <a:p>
          <a:endParaRPr lang="en-US"/>
        </a:p>
      </dgm:t>
    </dgm:pt>
    <dgm:pt modelId="{F193BA87-C9A3-440C-94A4-BB4C8A137258}" type="sibTrans" cxnId="{15BD4891-A527-4DE9-AF71-D268F2CD4B90}">
      <dgm:prSet/>
      <dgm:spPr/>
      <dgm:t>
        <a:bodyPr/>
        <a:lstStyle/>
        <a:p>
          <a:endParaRPr lang="en-US"/>
        </a:p>
      </dgm:t>
    </dgm:pt>
    <dgm:pt modelId="{13197209-758E-48C9-974D-8E3748C892DA}">
      <dgm:prSet phldrT="[Text]"/>
      <dgm:spPr/>
      <dgm:t>
        <a:bodyPr/>
        <a:lstStyle/>
        <a:p>
          <a:r>
            <a:rPr lang="en-US"/>
            <a:t>Positive Feeling</a:t>
          </a:r>
        </a:p>
      </dgm:t>
    </dgm:pt>
    <dgm:pt modelId="{F89E0F8B-7276-4AB9-B289-ECB148AB221B}" type="parTrans" cxnId="{9A041561-B5CB-4321-B29F-C9219351C8EB}">
      <dgm:prSet/>
      <dgm:spPr/>
      <dgm:t>
        <a:bodyPr/>
        <a:lstStyle/>
        <a:p>
          <a:endParaRPr lang="en-US"/>
        </a:p>
      </dgm:t>
    </dgm:pt>
    <dgm:pt modelId="{F6E5757B-B7E9-4A6B-A061-17F3C94B686B}" type="sibTrans" cxnId="{9A041561-B5CB-4321-B29F-C9219351C8EB}">
      <dgm:prSet/>
      <dgm:spPr/>
      <dgm:t>
        <a:bodyPr/>
        <a:lstStyle/>
        <a:p>
          <a:endParaRPr lang="en-US"/>
        </a:p>
      </dgm:t>
    </dgm:pt>
    <dgm:pt modelId="{2FCF6113-4C38-47B5-BF96-15AE931415C3}">
      <dgm:prSet phldrT="[Text]"/>
      <dgm:spPr/>
      <dgm:t>
        <a:bodyPr/>
        <a:lstStyle/>
        <a:p>
          <a:r>
            <a:rPr lang="en-US"/>
            <a:t>Neutral Feeling </a:t>
          </a:r>
        </a:p>
      </dgm:t>
    </dgm:pt>
    <dgm:pt modelId="{CAFA0484-6E0E-4140-9C8A-232BF2A86AEF}" type="parTrans" cxnId="{C5BE1194-41BE-45CB-B354-A29A1CC82A62}">
      <dgm:prSet/>
      <dgm:spPr/>
      <dgm:t>
        <a:bodyPr/>
        <a:lstStyle/>
        <a:p>
          <a:endParaRPr lang="en-US"/>
        </a:p>
      </dgm:t>
    </dgm:pt>
    <dgm:pt modelId="{DD879F59-BB59-45B7-A640-255E1E95660E}" type="sibTrans" cxnId="{C5BE1194-41BE-45CB-B354-A29A1CC82A62}">
      <dgm:prSet/>
      <dgm:spPr/>
      <dgm:t>
        <a:bodyPr/>
        <a:lstStyle/>
        <a:p>
          <a:endParaRPr lang="en-US"/>
        </a:p>
      </dgm:t>
    </dgm:pt>
    <dgm:pt modelId="{9F1CBCC9-47C1-4F5F-9F60-65584C46B286}">
      <dgm:prSet phldrT="[Text]"/>
      <dgm:spPr/>
      <dgm:t>
        <a:bodyPr/>
        <a:lstStyle/>
        <a:p>
          <a:r>
            <a:rPr lang="en-US"/>
            <a:t>Negative Feeling</a:t>
          </a:r>
        </a:p>
      </dgm:t>
    </dgm:pt>
    <dgm:pt modelId="{CEA68C9F-5434-4D87-BE54-2921180A777B}" type="parTrans" cxnId="{8A40C2C0-CE94-4388-9C8C-BE9132F160DF}">
      <dgm:prSet/>
      <dgm:spPr/>
      <dgm:t>
        <a:bodyPr/>
        <a:lstStyle/>
        <a:p>
          <a:endParaRPr lang="en-US"/>
        </a:p>
      </dgm:t>
    </dgm:pt>
    <dgm:pt modelId="{794382D5-E89F-4331-A505-77F6679B3142}" type="sibTrans" cxnId="{8A40C2C0-CE94-4388-9C8C-BE9132F160DF}">
      <dgm:prSet/>
      <dgm:spPr/>
      <dgm:t>
        <a:bodyPr/>
        <a:lstStyle/>
        <a:p>
          <a:endParaRPr lang="en-US"/>
        </a:p>
      </dgm:t>
    </dgm:pt>
    <dgm:pt modelId="{FC35BECF-1074-4C40-9CFE-14B5BE71F107}" type="pres">
      <dgm:prSet presAssocID="{627F8E0F-1714-40B0-910E-B743BFB82792}" presName="Name0" presStyleCnt="0">
        <dgm:presLayoutVars>
          <dgm:chMax/>
          <dgm:chPref val="1"/>
          <dgm:dir/>
          <dgm:animOne val="branch"/>
          <dgm:animLvl val="lvl"/>
          <dgm:resizeHandles/>
        </dgm:presLayoutVars>
      </dgm:prSet>
      <dgm:spPr/>
    </dgm:pt>
    <dgm:pt modelId="{35A78D19-5F71-4C45-9970-B6251163D5A6}" type="pres">
      <dgm:prSet presAssocID="{887DE48A-9197-4135-8126-098A303E22E4}" presName="composite" presStyleCnt="0"/>
      <dgm:spPr/>
    </dgm:pt>
    <dgm:pt modelId="{D446C608-0F98-4484-A44C-4775ED721489}" type="pres">
      <dgm:prSet presAssocID="{887DE48A-9197-4135-8126-098A303E22E4}" presName="ParentAccent1" presStyleLbl="alignNode1" presStyleIdx="0" presStyleCnt="34"/>
      <dgm:spPr>
        <a:solidFill>
          <a:srgbClr val="006600"/>
        </a:solidFill>
        <a:ln>
          <a:solidFill>
            <a:srgbClr val="006600"/>
          </a:solidFill>
        </a:ln>
      </dgm:spPr>
    </dgm:pt>
    <dgm:pt modelId="{4607EA7D-E9A8-4D8D-9340-7805A888BBEB}" type="pres">
      <dgm:prSet presAssocID="{887DE48A-9197-4135-8126-098A303E22E4}" presName="ParentAccent2" presStyleLbl="alignNode1" presStyleIdx="1" presStyleCnt="34"/>
      <dgm:spPr>
        <a:solidFill>
          <a:srgbClr val="006600"/>
        </a:solidFill>
        <a:ln>
          <a:solidFill>
            <a:srgbClr val="006600"/>
          </a:solidFill>
        </a:ln>
      </dgm:spPr>
    </dgm:pt>
    <dgm:pt modelId="{BB57D9E3-7082-4651-8BFA-79E957089ABC}" type="pres">
      <dgm:prSet presAssocID="{887DE48A-9197-4135-8126-098A303E22E4}" presName="ParentAccent3" presStyleLbl="alignNode1" presStyleIdx="2" presStyleCnt="34"/>
      <dgm:spPr>
        <a:solidFill>
          <a:srgbClr val="008A00"/>
        </a:solidFill>
        <a:ln>
          <a:noFill/>
        </a:ln>
      </dgm:spPr>
    </dgm:pt>
    <dgm:pt modelId="{1FAA3E7A-6445-4614-BCF1-0E49824760A8}" type="pres">
      <dgm:prSet presAssocID="{887DE48A-9197-4135-8126-098A303E22E4}" presName="ParentAccent4" presStyleLbl="alignNode1" presStyleIdx="3" presStyleCnt="34"/>
      <dgm:spPr>
        <a:solidFill>
          <a:srgbClr val="68C125"/>
        </a:solidFill>
        <a:ln>
          <a:noFill/>
        </a:ln>
      </dgm:spPr>
    </dgm:pt>
    <dgm:pt modelId="{FDDD0CB2-90B6-45C9-B169-4630ACB1CA0E}" type="pres">
      <dgm:prSet presAssocID="{887DE48A-9197-4135-8126-098A303E22E4}" presName="ParentAccent5" presStyleLbl="alignNode1" presStyleIdx="4" presStyleCnt="34"/>
      <dgm:spPr>
        <a:solidFill>
          <a:srgbClr val="C0DA80"/>
        </a:solidFill>
        <a:ln>
          <a:noFill/>
        </a:ln>
      </dgm:spPr>
    </dgm:pt>
    <dgm:pt modelId="{39CA004A-733D-47B0-A892-79DD16A0BB91}" type="pres">
      <dgm:prSet presAssocID="{887DE48A-9197-4135-8126-098A303E22E4}" presName="ParentAccent6" presStyleLbl="alignNode1" presStyleIdx="5" presStyleCnt="34"/>
      <dgm:spPr>
        <a:solidFill>
          <a:srgbClr val="F4D266"/>
        </a:solidFill>
        <a:ln>
          <a:noFill/>
        </a:ln>
      </dgm:spPr>
    </dgm:pt>
    <dgm:pt modelId="{DA75C3FC-C226-4335-BED7-B37538C7AE3C}" type="pres">
      <dgm:prSet presAssocID="{887DE48A-9197-4135-8126-098A303E22E4}" presName="ParentAccent7" presStyleLbl="alignNode1" presStyleIdx="6" presStyleCnt="34"/>
      <dgm:spPr>
        <a:solidFill>
          <a:srgbClr val="006600"/>
        </a:solidFill>
        <a:ln>
          <a:solidFill>
            <a:srgbClr val="006600"/>
          </a:solidFill>
        </a:ln>
      </dgm:spPr>
    </dgm:pt>
    <dgm:pt modelId="{02909019-DA30-4122-AB2B-893625F92A9E}" type="pres">
      <dgm:prSet presAssocID="{887DE48A-9197-4135-8126-098A303E22E4}" presName="ParentAccent8" presStyleLbl="alignNode1" presStyleIdx="7" presStyleCnt="34"/>
      <dgm:spPr>
        <a:solidFill>
          <a:srgbClr val="006600"/>
        </a:solidFill>
        <a:ln>
          <a:solidFill>
            <a:srgbClr val="006600"/>
          </a:solidFill>
        </a:ln>
      </dgm:spPr>
    </dgm:pt>
    <dgm:pt modelId="{71EF23BE-FD63-45DB-9422-A0E247DC178A}" type="pres">
      <dgm:prSet presAssocID="{887DE48A-9197-4135-8126-098A303E22E4}" presName="ParentAccent9" presStyleLbl="alignNode1" presStyleIdx="8" presStyleCnt="34"/>
      <dgm:spPr>
        <a:solidFill>
          <a:srgbClr val="006600"/>
        </a:solidFill>
        <a:ln>
          <a:solidFill>
            <a:srgbClr val="006600"/>
          </a:solidFill>
        </a:ln>
      </dgm:spPr>
    </dgm:pt>
    <dgm:pt modelId="{14888F20-04C4-4A37-864D-B4438E54E870}" type="pres">
      <dgm:prSet presAssocID="{887DE48A-9197-4135-8126-098A303E22E4}" presName="ParentAccent10" presStyleLbl="alignNode1" presStyleIdx="9" presStyleCnt="34"/>
      <dgm:spPr>
        <a:solidFill>
          <a:srgbClr val="006600"/>
        </a:solidFill>
        <a:ln>
          <a:solidFill>
            <a:srgbClr val="006600"/>
          </a:solidFill>
        </a:ln>
      </dgm:spPr>
    </dgm:pt>
    <dgm:pt modelId="{C0B37E39-2A21-45C7-9A00-742BE9495004}" type="pres">
      <dgm:prSet presAssocID="{887DE48A-9197-4135-8126-098A303E22E4}" presName="Parent" presStyleLbl="alignNode1" presStyleIdx="10" presStyleCnt="34">
        <dgm:presLayoutVars>
          <dgm:chMax val="5"/>
          <dgm:chPref val="3"/>
          <dgm:bulletEnabled val="1"/>
        </dgm:presLayoutVars>
      </dgm:prSet>
      <dgm:spPr/>
    </dgm:pt>
    <dgm:pt modelId="{C6D43F8A-B7EB-4F60-B6E6-B1289B37D288}" type="pres">
      <dgm:prSet presAssocID="{13197209-758E-48C9-974D-8E3748C892DA}" presName="Child1Accent1" presStyleLbl="alignNode1" presStyleIdx="11" presStyleCnt="34"/>
      <dgm:spPr>
        <a:solidFill>
          <a:srgbClr val="FF6600"/>
        </a:solidFill>
        <a:ln>
          <a:solidFill>
            <a:srgbClr val="FF6600"/>
          </a:solidFill>
        </a:ln>
      </dgm:spPr>
    </dgm:pt>
    <dgm:pt modelId="{A793C758-6C94-4E3C-8AB9-E0A28F5901DC}" type="pres">
      <dgm:prSet presAssocID="{13197209-758E-48C9-974D-8E3748C892DA}" presName="Child1Accent2" presStyleLbl="alignNode1" presStyleIdx="12" presStyleCnt="34"/>
      <dgm:spPr>
        <a:solidFill>
          <a:srgbClr val="FF6600"/>
        </a:solidFill>
        <a:ln>
          <a:solidFill>
            <a:srgbClr val="FF6600"/>
          </a:solidFill>
        </a:ln>
      </dgm:spPr>
    </dgm:pt>
    <dgm:pt modelId="{B7BF82E4-F91B-4D84-AB39-1E36D71765BC}" type="pres">
      <dgm:prSet presAssocID="{13197209-758E-48C9-974D-8E3748C892DA}" presName="Child1Accent3" presStyleLbl="alignNode1" presStyleIdx="13" presStyleCnt="34"/>
      <dgm:spPr>
        <a:solidFill>
          <a:srgbClr val="FF6600"/>
        </a:solidFill>
        <a:ln>
          <a:solidFill>
            <a:srgbClr val="FF6600"/>
          </a:solidFill>
        </a:ln>
      </dgm:spPr>
    </dgm:pt>
    <dgm:pt modelId="{0919B190-DA4A-4650-B281-B84DBE8ACD48}" type="pres">
      <dgm:prSet presAssocID="{13197209-758E-48C9-974D-8E3748C892DA}" presName="Child1Accent4" presStyleLbl="alignNode1" presStyleIdx="14" presStyleCnt="34"/>
      <dgm:spPr>
        <a:solidFill>
          <a:srgbClr val="FF6600"/>
        </a:solidFill>
        <a:ln>
          <a:solidFill>
            <a:srgbClr val="FF6600"/>
          </a:solidFill>
        </a:ln>
      </dgm:spPr>
    </dgm:pt>
    <dgm:pt modelId="{99DC2532-1193-4D71-BA17-DD8A8FF9ECCE}" type="pres">
      <dgm:prSet presAssocID="{13197209-758E-48C9-974D-8E3748C892DA}" presName="Child1Accent5" presStyleLbl="alignNode1" presStyleIdx="15" presStyleCnt="34"/>
      <dgm:spPr>
        <a:solidFill>
          <a:srgbClr val="FF6600"/>
        </a:solidFill>
        <a:ln>
          <a:solidFill>
            <a:srgbClr val="FF6600"/>
          </a:solidFill>
        </a:ln>
      </dgm:spPr>
    </dgm:pt>
    <dgm:pt modelId="{B82C5B0F-4010-4F37-996E-FD019C86F5E2}" type="pres">
      <dgm:prSet presAssocID="{13197209-758E-48C9-974D-8E3748C892DA}" presName="Child1Accent6" presStyleLbl="alignNode1" presStyleIdx="16" presStyleCnt="34"/>
      <dgm:spPr>
        <a:solidFill>
          <a:srgbClr val="FF6600"/>
        </a:solidFill>
        <a:ln>
          <a:solidFill>
            <a:srgbClr val="FF6600"/>
          </a:solidFill>
        </a:ln>
      </dgm:spPr>
    </dgm:pt>
    <dgm:pt modelId="{839D634A-DF31-49FD-A307-3D63053F1DDF}" type="pres">
      <dgm:prSet presAssocID="{13197209-758E-48C9-974D-8E3748C892DA}" presName="Child1Accent7" presStyleLbl="alignNode1" presStyleIdx="17" presStyleCnt="34"/>
      <dgm:spPr>
        <a:solidFill>
          <a:srgbClr val="FF6600"/>
        </a:solidFill>
        <a:ln>
          <a:noFill/>
        </a:ln>
      </dgm:spPr>
    </dgm:pt>
    <dgm:pt modelId="{27102BFB-B9E0-4E8F-9300-0CB9A4AFCE6D}" type="pres">
      <dgm:prSet presAssocID="{13197209-758E-48C9-974D-8E3748C892DA}" presName="Child1Accent8" presStyleLbl="alignNode1" presStyleIdx="18" presStyleCnt="34"/>
      <dgm:spPr/>
    </dgm:pt>
    <dgm:pt modelId="{2F9B8E30-87FB-4359-93CF-D57558140676}" type="pres">
      <dgm:prSet presAssocID="{13197209-758E-48C9-974D-8E3748C892DA}" presName="Child1Accent9" presStyleLbl="alignNode1" presStyleIdx="19" presStyleCnt="34"/>
      <dgm:spPr/>
    </dgm:pt>
    <dgm:pt modelId="{9DB97CF0-8045-4713-A20D-955431D3604C}" type="pres">
      <dgm:prSet presAssocID="{13197209-758E-48C9-974D-8E3748C892DA}" presName="Child1" presStyleLbl="revTx" presStyleIdx="0" presStyleCnt="3" custLinFactNeighborX="-619" custLinFactNeighborY="-18356">
        <dgm:presLayoutVars>
          <dgm:chMax/>
          <dgm:chPref val="0"/>
          <dgm:bulletEnabled val="1"/>
        </dgm:presLayoutVars>
      </dgm:prSet>
      <dgm:spPr/>
    </dgm:pt>
    <dgm:pt modelId="{D6356664-76BD-4887-93EF-1A3BBE29EC23}" type="pres">
      <dgm:prSet presAssocID="{2FCF6113-4C38-47B5-BF96-15AE931415C3}" presName="Child2Accent1" presStyleLbl="alignNode1" presStyleIdx="20" presStyleCnt="34"/>
      <dgm:spPr>
        <a:solidFill>
          <a:schemeClr val="accent3">
            <a:lumMod val="60000"/>
            <a:lumOff val="40000"/>
          </a:schemeClr>
        </a:solidFill>
        <a:ln>
          <a:solidFill>
            <a:schemeClr val="accent3">
              <a:lumMod val="60000"/>
              <a:lumOff val="40000"/>
            </a:schemeClr>
          </a:solidFill>
        </a:ln>
      </dgm:spPr>
    </dgm:pt>
    <dgm:pt modelId="{6F2C6B47-0975-4236-8AA0-E8D9B28FFD1B}" type="pres">
      <dgm:prSet presAssocID="{2FCF6113-4C38-47B5-BF96-15AE931415C3}" presName="Child2Accent2" presStyleLbl="alignNode1" presStyleIdx="21" presStyleCnt="34"/>
      <dgm:spPr>
        <a:solidFill>
          <a:schemeClr val="accent3">
            <a:lumMod val="60000"/>
            <a:lumOff val="40000"/>
          </a:schemeClr>
        </a:solidFill>
        <a:ln>
          <a:solidFill>
            <a:schemeClr val="accent3">
              <a:lumMod val="60000"/>
              <a:lumOff val="40000"/>
            </a:schemeClr>
          </a:solidFill>
        </a:ln>
      </dgm:spPr>
    </dgm:pt>
    <dgm:pt modelId="{7359CF43-F838-4A19-9615-F4D0124194A4}" type="pres">
      <dgm:prSet presAssocID="{2FCF6113-4C38-47B5-BF96-15AE931415C3}" presName="Child2Accent3" presStyleLbl="alignNode1" presStyleIdx="22" presStyleCnt="34"/>
      <dgm:spPr>
        <a:solidFill>
          <a:schemeClr val="accent3">
            <a:lumMod val="60000"/>
            <a:lumOff val="40000"/>
          </a:schemeClr>
        </a:solidFill>
        <a:ln>
          <a:solidFill>
            <a:schemeClr val="accent3">
              <a:lumMod val="60000"/>
              <a:lumOff val="40000"/>
            </a:schemeClr>
          </a:solidFill>
        </a:ln>
      </dgm:spPr>
    </dgm:pt>
    <dgm:pt modelId="{C6B318D6-70FB-4276-BDBD-FDC8643D48BB}" type="pres">
      <dgm:prSet presAssocID="{2FCF6113-4C38-47B5-BF96-15AE931415C3}" presName="Child2Accent4" presStyleLbl="alignNode1" presStyleIdx="23" presStyleCnt="34"/>
      <dgm:spPr>
        <a:solidFill>
          <a:schemeClr val="accent3">
            <a:lumMod val="60000"/>
            <a:lumOff val="40000"/>
          </a:schemeClr>
        </a:solidFill>
        <a:ln>
          <a:solidFill>
            <a:schemeClr val="accent3">
              <a:lumMod val="60000"/>
              <a:lumOff val="40000"/>
            </a:schemeClr>
          </a:solidFill>
        </a:ln>
      </dgm:spPr>
    </dgm:pt>
    <dgm:pt modelId="{8A748BA6-519B-4305-90E3-B3DA3070DF9E}" type="pres">
      <dgm:prSet presAssocID="{2FCF6113-4C38-47B5-BF96-15AE931415C3}" presName="Child2Accent5" presStyleLbl="alignNode1" presStyleIdx="24" presStyleCnt="34"/>
      <dgm:spPr>
        <a:solidFill>
          <a:schemeClr val="accent3">
            <a:lumMod val="60000"/>
            <a:lumOff val="40000"/>
          </a:schemeClr>
        </a:solidFill>
        <a:ln>
          <a:solidFill>
            <a:schemeClr val="accent3">
              <a:lumMod val="60000"/>
              <a:lumOff val="40000"/>
            </a:schemeClr>
          </a:solidFill>
        </a:ln>
      </dgm:spPr>
    </dgm:pt>
    <dgm:pt modelId="{8BCBF46D-D1C3-4359-8320-ED23CA358603}" type="pres">
      <dgm:prSet presAssocID="{2FCF6113-4C38-47B5-BF96-15AE931415C3}" presName="Child2Accent6" presStyleLbl="alignNode1" presStyleIdx="25" presStyleCnt="34"/>
      <dgm:spPr>
        <a:solidFill>
          <a:schemeClr val="accent3">
            <a:lumMod val="60000"/>
            <a:lumOff val="40000"/>
          </a:schemeClr>
        </a:solidFill>
        <a:ln>
          <a:solidFill>
            <a:schemeClr val="accent3">
              <a:lumMod val="60000"/>
              <a:lumOff val="40000"/>
            </a:schemeClr>
          </a:solidFill>
        </a:ln>
      </dgm:spPr>
    </dgm:pt>
    <dgm:pt modelId="{E667944B-B09E-4CF0-B48D-35872AAC8F3E}" type="pres">
      <dgm:prSet presAssocID="{2FCF6113-4C38-47B5-BF96-15AE931415C3}" presName="Child2Accent7" presStyleLbl="alignNode1" presStyleIdx="26" presStyleCnt="34"/>
      <dgm:spPr/>
    </dgm:pt>
    <dgm:pt modelId="{15D929BB-FD92-4154-A45C-9F876F7A965A}" type="pres">
      <dgm:prSet presAssocID="{2FCF6113-4C38-47B5-BF96-15AE931415C3}" presName="Child2" presStyleLbl="revTx" presStyleIdx="1" presStyleCnt="3" custScaleX="121751" custLinFactNeighborX="9424" custLinFactNeighborY="-22589">
        <dgm:presLayoutVars>
          <dgm:chMax/>
          <dgm:chPref val="0"/>
          <dgm:bulletEnabled val="1"/>
        </dgm:presLayoutVars>
      </dgm:prSet>
      <dgm:spPr/>
    </dgm:pt>
    <dgm:pt modelId="{CCF57DA5-F491-48D3-90B3-6D3B6B1CFA90}" type="pres">
      <dgm:prSet presAssocID="{9F1CBCC9-47C1-4F5F-9F60-65584C46B286}" presName="Child3Accent1" presStyleLbl="alignNode1" presStyleIdx="27" presStyleCnt="34"/>
      <dgm:spPr>
        <a:solidFill>
          <a:schemeClr val="tx1"/>
        </a:solidFill>
        <a:ln>
          <a:solidFill>
            <a:schemeClr val="tx1"/>
          </a:solidFill>
        </a:ln>
      </dgm:spPr>
    </dgm:pt>
    <dgm:pt modelId="{11760AAC-637E-40C2-8B51-93EFB057E439}" type="pres">
      <dgm:prSet presAssocID="{9F1CBCC9-47C1-4F5F-9F60-65584C46B286}" presName="Child3Accent2" presStyleLbl="alignNode1" presStyleIdx="28" presStyleCnt="34"/>
      <dgm:spPr>
        <a:solidFill>
          <a:schemeClr val="tx1"/>
        </a:solidFill>
        <a:ln>
          <a:solidFill>
            <a:schemeClr val="tx1"/>
          </a:solidFill>
        </a:ln>
      </dgm:spPr>
    </dgm:pt>
    <dgm:pt modelId="{7DE3514D-64F2-4D76-B28B-264750639197}" type="pres">
      <dgm:prSet presAssocID="{9F1CBCC9-47C1-4F5F-9F60-65584C46B286}" presName="Child3Accent3" presStyleLbl="alignNode1" presStyleIdx="29" presStyleCnt="34"/>
      <dgm:spPr>
        <a:solidFill>
          <a:schemeClr val="tx1"/>
        </a:solidFill>
        <a:ln>
          <a:solidFill>
            <a:schemeClr val="tx1"/>
          </a:solidFill>
        </a:ln>
      </dgm:spPr>
    </dgm:pt>
    <dgm:pt modelId="{9F47D857-85DC-4A84-9642-37021E47124E}" type="pres">
      <dgm:prSet presAssocID="{9F1CBCC9-47C1-4F5F-9F60-65584C46B286}" presName="Child3Accent4" presStyleLbl="alignNode1" presStyleIdx="30" presStyleCnt="34"/>
      <dgm:spPr>
        <a:solidFill>
          <a:schemeClr val="tx1"/>
        </a:solidFill>
        <a:ln>
          <a:solidFill>
            <a:schemeClr val="tx1"/>
          </a:solidFill>
        </a:ln>
      </dgm:spPr>
    </dgm:pt>
    <dgm:pt modelId="{D7DF4E3F-B618-4EE7-8783-A637F40CDDE1}" type="pres">
      <dgm:prSet presAssocID="{9F1CBCC9-47C1-4F5F-9F60-65584C46B286}" presName="Child3Accent5" presStyleLbl="alignNode1" presStyleIdx="31" presStyleCnt="34"/>
      <dgm:spPr>
        <a:solidFill>
          <a:schemeClr val="tx1"/>
        </a:solidFill>
        <a:ln>
          <a:solidFill>
            <a:schemeClr val="tx1"/>
          </a:solidFill>
        </a:ln>
      </dgm:spPr>
    </dgm:pt>
    <dgm:pt modelId="{FC1F390B-73BD-4F0E-8BA8-CBA08B5683FC}" type="pres">
      <dgm:prSet presAssocID="{9F1CBCC9-47C1-4F5F-9F60-65584C46B286}" presName="Child3Accent6" presStyleLbl="alignNode1" presStyleIdx="32" presStyleCnt="34"/>
      <dgm:spPr>
        <a:solidFill>
          <a:schemeClr val="tx1"/>
        </a:solidFill>
        <a:ln>
          <a:solidFill>
            <a:schemeClr val="tx1"/>
          </a:solidFill>
        </a:ln>
      </dgm:spPr>
    </dgm:pt>
    <dgm:pt modelId="{645A21E0-0C3F-42FD-8337-7D8BB345C7EC}" type="pres">
      <dgm:prSet presAssocID="{9F1CBCC9-47C1-4F5F-9F60-65584C46B286}" presName="Child3Accent7" presStyleLbl="alignNode1" presStyleIdx="33" presStyleCnt="34"/>
      <dgm:spPr>
        <a:solidFill>
          <a:schemeClr val="tx1"/>
        </a:solidFill>
        <a:ln>
          <a:solidFill>
            <a:schemeClr val="tx1"/>
          </a:solidFill>
        </a:ln>
      </dgm:spPr>
    </dgm:pt>
    <dgm:pt modelId="{1F1CAE7C-1A44-45EE-9249-A59925A8E606}" type="pres">
      <dgm:prSet presAssocID="{9F1CBCC9-47C1-4F5F-9F60-65584C46B286}" presName="Child3" presStyleLbl="revTx" presStyleIdx="2" presStyleCnt="3" custLinFactNeighborX="-1240" custLinFactNeighborY="-15532">
        <dgm:presLayoutVars>
          <dgm:chMax/>
          <dgm:chPref val="0"/>
          <dgm:bulletEnabled val="1"/>
        </dgm:presLayoutVars>
      </dgm:prSet>
      <dgm:spPr/>
    </dgm:pt>
  </dgm:ptLst>
  <dgm:cxnLst>
    <dgm:cxn modelId="{9A041561-B5CB-4321-B29F-C9219351C8EB}" srcId="{887DE48A-9197-4135-8126-098A303E22E4}" destId="{13197209-758E-48C9-974D-8E3748C892DA}" srcOrd="0" destOrd="0" parTransId="{F89E0F8B-7276-4AB9-B289-ECB148AB221B}" sibTransId="{F6E5757B-B7E9-4A6B-A061-17F3C94B686B}"/>
    <dgm:cxn modelId="{CA327B62-755C-4E79-8724-0B361D35ACA2}" type="presOf" srcId="{9F1CBCC9-47C1-4F5F-9F60-65584C46B286}" destId="{1F1CAE7C-1A44-45EE-9249-A59925A8E606}" srcOrd="0" destOrd="0" presId="urn:microsoft.com/office/officeart/2011/layout/ConvergingText"/>
    <dgm:cxn modelId="{074BBF86-B9C7-4D5E-BA78-C0E30EC1CDD6}" type="presOf" srcId="{2FCF6113-4C38-47B5-BF96-15AE931415C3}" destId="{15D929BB-FD92-4154-A45C-9F876F7A965A}" srcOrd="0" destOrd="0" presId="urn:microsoft.com/office/officeart/2011/layout/ConvergingText"/>
    <dgm:cxn modelId="{15BD4891-A527-4DE9-AF71-D268F2CD4B90}" srcId="{627F8E0F-1714-40B0-910E-B743BFB82792}" destId="{887DE48A-9197-4135-8126-098A303E22E4}" srcOrd="0" destOrd="0" parTransId="{676FFBC6-D1C5-48B9-ABDA-6999B2E25126}" sibTransId="{F193BA87-C9A3-440C-94A4-BB4C8A137258}"/>
    <dgm:cxn modelId="{C5BE1194-41BE-45CB-B354-A29A1CC82A62}" srcId="{887DE48A-9197-4135-8126-098A303E22E4}" destId="{2FCF6113-4C38-47B5-BF96-15AE931415C3}" srcOrd="1" destOrd="0" parTransId="{CAFA0484-6E0E-4140-9C8A-232BF2A86AEF}" sibTransId="{DD879F59-BB59-45B7-A640-255E1E95660E}"/>
    <dgm:cxn modelId="{2C40A4B0-4460-4D88-98FD-C7DE6A6446F7}" type="presOf" srcId="{13197209-758E-48C9-974D-8E3748C892DA}" destId="{9DB97CF0-8045-4713-A20D-955431D3604C}" srcOrd="0" destOrd="0" presId="urn:microsoft.com/office/officeart/2011/layout/ConvergingText"/>
    <dgm:cxn modelId="{8A40C2C0-CE94-4388-9C8C-BE9132F160DF}" srcId="{887DE48A-9197-4135-8126-098A303E22E4}" destId="{9F1CBCC9-47C1-4F5F-9F60-65584C46B286}" srcOrd="2" destOrd="0" parTransId="{CEA68C9F-5434-4D87-BE54-2921180A777B}" sibTransId="{794382D5-E89F-4331-A505-77F6679B3142}"/>
    <dgm:cxn modelId="{ACB4F5D7-F087-4AAF-BF64-867104C2E36D}" type="presOf" srcId="{627F8E0F-1714-40B0-910E-B743BFB82792}" destId="{FC35BECF-1074-4C40-9CFE-14B5BE71F107}" srcOrd="0" destOrd="0" presId="urn:microsoft.com/office/officeart/2011/layout/ConvergingText"/>
    <dgm:cxn modelId="{94751DFC-1AD5-4B7C-8F61-1EAB4662C8EE}" type="presOf" srcId="{887DE48A-9197-4135-8126-098A303E22E4}" destId="{C0B37E39-2A21-45C7-9A00-742BE9495004}" srcOrd="0" destOrd="0" presId="urn:microsoft.com/office/officeart/2011/layout/ConvergingText"/>
    <dgm:cxn modelId="{0652A20C-BEEC-4B5A-9D10-1D562D55EF22}" type="presParOf" srcId="{FC35BECF-1074-4C40-9CFE-14B5BE71F107}" destId="{35A78D19-5F71-4C45-9970-B6251163D5A6}" srcOrd="0" destOrd="0" presId="urn:microsoft.com/office/officeart/2011/layout/ConvergingText"/>
    <dgm:cxn modelId="{A80F9CDE-078E-453F-A48C-EF595A4008E1}" type="presParOf" srcId="{35A78D19-5F71-4C45-9970-B6251163D5A6}" destId="{D446C608-0F98-4484-A44C-4775ED721489}" srcOrd="0" destOrd="0" presId="urn:microsoft.com/office/officeart/2011/layout/ConvergingText"/>
    <dgm:cxn modelId="{25487F3B-DBBF-48EE-9EE2-8C6C732CD48C}" type="presParOf" srcId="{35A78D19-5F71-4C45-9970-B6251163D5A6}" destId="{4607EA7D-E9A8-4D8D-9340-7805A888BBEB}" srcOrd="1" destOrd="0" presId="urn:microsoft.com/office/officeart/2011/layout/ConvergingText"/>
    <dgm:cxn modelId="{7CE7A5F3-F1A7-4EBC-B334-C7904AEC98C5}" type="presParOf" srcId="{35A78D19-5F71-4C45-9970-B6251163D5A6}" destId="{BB57D9E3-7082-4651-8BFA-79E957089ABC}" srcOrd="2" destOrd="0" presId="urn:microsoft.com/office/officeart/2011/layout/ConvergingText"/>
    <dgm:cxn modelId="{E2D5C054-F973-4A3A-8689-174120E58F0C}" type="presParOf" srcId="{35A78D19-5F71-4C45-9970-B6251163D5A6}" destId="{1FAA3E7A-6445-4614-BCF1-0E49824760A8}" srcOrd="3" destOrd="0" presId="urn:microsoft.com/office/officeart/2011/layout/ConvergingText"/>
    <dgm:cxn modelId="{91AF37C6-19E2-4A2A-8A51-38A6AA933605}" type="presParOf" srcId="{35A78D19-5F71-4C45-9970-B6251163D5A6}" destId="{FDDD0CB2-90B6-45C9-B169-4630ACB1CA0E}" srcOrd="4" destOrd="0" presId="urn:microsoft.com/office/officeart/2011/layout/ConvergingText"/>
    <dgm:cxn modelId="{C19344C2-37E9-4ACD-A854-951ECABF0855}" type="presParOf" srcId="{35A78D19-5F71-4C45-9970-B6251163D5A6}" destId="{39CA004A-733D-47B0-A892-79DD16A0BB91}" srcOrd="5" destOrd="0" presId="urn:microsoft.com/office/officeart/2011/layout/ConvergingText"/>
    <dgm:cxn modelId="{88000C3C-C91D-46B9-83B3-52DCEC651FF0}" type="presParOf" srcId="{35A78D19-5F71-4C45-9970-B6251163D5A6}" destId="{DA75C3FC-C226-4335-BED7-B37538C7AE3C}" srcOrd="6" destOrd="0" presId="urn:microsoft.com/office/officeart/2011/layout/ConvergingText"/>
    <dgm:cxn modelId="{B58CB7E0-A979-4E9E-8895-2D02F0D408C5}" type="presParOf" srcId="{35A78D19-5F71-4C45-9970-B6251163D5A6}" destId="{02909019-DA30-4122-AB2B-893625F92A9E}" srcOrd="7" destOrd="0" presId="urn:microsoft.com/office/officeart/2011/layout/ConvergingText"/>
    <dgm:cxn modelId="{4366C177-4CD0-4C25-A215-C3013EE4FE83}" type="presParOf" srcId="{35A78D19-5F71-4C45-9970-B6251163D5A6}" destId="{71EF23BE-FD63-45DB-9422-A0E247DC178A}" srcOrd="8" destOrd="0" presId="urn:microsoft.com/office/officeart/2011/layout/ConvergingText"/>
    <dgm:cxn modelId="{692BFFC3-7C13-4EBA-B9C9-B25A787B4666}" type="presParOf" srcId="{35A78D19-5F71-4C45-9970-B6251163D5A6}" destId="{14888F20-04C4-4A37-864D-B4438E54E870}" srcOrd="9" destOrd="0" presId="urn:microsoft.com/office/officeart/2011/layout/ConvergingText"/>
    <dgm:cxn modelId="{28831C9B-31A9-4405-9670-A60A1AF1CBE7}" type="presParOf" srcId="{35A78D19-5F71-4C45-9970-B6251163D5A6}" destId="{C0B37E39-2A21-45C7-9A00-742BE9495004}" srcOrd="10" destOrd="0" presId="urn:microsoft.com/office/officeart/2011/layout/ConvergingText"/>
    <dgm:cxn modelId="{CD926E02-6AA0-4B44-B852-69DA159AA1A2}" type="presParOf" srcId="{35A78D19-5F71-4C45-9970-B6251163D5A6}" destId="{C6D43F8A-B7EB-4F60-B6E6-B1289B37D288}" srcOrd="11" destOrd="0" presId="urn:microsoft.com/office/officeart/2011/layout/ConvergingText"/>
    <dgm:cxn modelId="{E47A79FA-BCAF-4291-9BD3-592645BAD1F5}" type="presParOf" srcId="{35A78D19-5F71-4C45-9970-B6251163D5A6}" destId="{A793C758-6C94-4E3C-8AB9-E0A28F5901DC}" srcOrd="12" destOrd="0" presId="urn:microsoft.com/office/officeart/2011/layout/ConvergingText"/>
    <dgm:cxn modelId="{730B7171-D176-434F-B0E0-D90681974831}" type="presParOf" srcId="{35A78D19-5F71-4C45-9970-B6251163D5A6}" destId="{B7BF82E4-F91B-4D84-AB39-1E36D71765BC}" srcOrd="13" destOrd="0" presId="urn:microsoft.com/office/officeart/2011/layout/ConvergingText"/>
    <dgm:cxn modelId="{228CA988-8042-4464-BF28-3D6454C78DBC}" type="presParOf" srcId="{35A78D19-5F71-4C45-9970-B6251163D5A6}" destId="{0919B190-DA4A-4650-B281-B84DBE8ACD48}" srcOrd="14" destOrd="0" presId="urn:microsoft.com/office/officeart/2011/layout/ConvergingText"/>
    <dgm:cxn modelId="{025EBE86-E21F-457C-B34B-BEA0BFB1BB20}" type="presParOf" srcId="{35A78D19-5F71-4C45-9970-B6251163D5A6}" destId="{99DC2532-1193-4D71-BA17-DD8A8FF9ECCE}" srcOrd="15" destOrd="0" presId="urn:microsoft.com/office/officeart/2011/layout/ConvergingText"/>
    <dgm:cxn modelId="{423C71A7-F45C-458C-BA80-28A18513591C}" type="presParOf" srcId="{35A78D19-5F71-4C45-9970-B6251163D5A6}" destId="{B82C5B0F-4010-4F37-996E-FD019C86F5E2}" srcOrd="16" destOrd="0" presId="urn:microsoft.com/office/officeart/2011/layout/ConvergingText"/>
    <dgm:cxn modelId="{DA9EAF3F-DB59-4400-8C60-40C6E31D040D}" type="presParOf" srcId="{35A78D19-5F71-4C45-9970-B6251163D5A6}" destId="{839D634A-DF31-49FD-A307-3D63053F1DDF}" srcOrd="17" destOrd="0" presId="urn:microsoft.com/office/officeart/2011/layout/ConvergingText"/>
    <dgm:cxn modelId="{B1146137-A56C-4767-A2BA-30C53C3B7C14}" type="presParOf" srcId="{35A78D19-5F71-4C45-9970-B6251163D5A6}" destId="{27102BFB-B9E0-4E8F-9300-0CB9A4AFCE6D}" srcOrd="18" destOrd="0" presId="urn:microsoft.com/office/officeart/2011/layout/ConvergingText"/>
    <dgm:cxn modelId="{BF496674-A183-477D-ADEE-FDF4A4740CEF}" type="presParOf" srcId="{35A78D19-5F71-4C45-9970-B6251163D5A6}" destId="{2F9B8E30-87FB-4359-93CF-D57558140676}" srcOrd="19" destOrd="0" presId="urn:microsoft.com/office/officeart/2011/layout/ConvergingText"/>
    <dgm:cxn modelId="{1FB81323-9E1A-4B06-842F-45D294414ED1}" type="presParOf" srcId="{35A78D19-5F71-4C45-9970-B6251163D5A6}" destId="{9DB97CF0-8045-4713-A20D-955431D3604C}" srcOrd="20" destOrd="0" presId="urn:microsoft.com/office/officeart/2011/layout/ConvergingText"/>
    <dgm:cxn modelId="{15B77764-412B-4230-82EA-72F7DB002EF2}" type="presParOf" srcId="{35A78D19-5F71-4C45-9970-B6251163D5A6}" destId="{D6356664-76BD-4887-93EF-1A3BBE29EC23}" srcOrd="21" destOrd="0" presId="urn:microsoft.com/office/officeart/2011/layout/ConvergingText"/>
    <dgm:cxn modelId="{D4B8F92A-BC03-4698-A16F-26A2CA6870AB}" type="presParOf" srcId="{35A78D19-5F71-4C45-9970-B6251163D5A6}" destId="{6F2C6B47-0975-4236-8AA0-E8D9B28FFD1B}" srcOrd="22" destOrd="0" presId="urn:microsoft.com/office/officeart/2011/layout/ConvergingText"/>
    <dgm:cxn modelId="{35928866-1D47-4944-8C74-897AA7C30DC3}" type="presParOf" srcId="{35A78D19-5F71-4C45-9970-B6251163D5A6}" destId="{7359CF43-F838-4A19-9615-F4D0124194A4}" srcOrd="23" destOrd="0" presId="urn:microsoft.com/office/officeart/2011/layout/ConvergingText"/>
    <dgm:cxn modelId="{2BA610CA-0A69-4530-A03A-4C50389F0CDE}" type="presParOf" srcId="{35A78D19-5F71-4C45-9970-B6251163D5A6}" destId="{C6B318D6-70FB-4276-BDBD-FDC8643D48BB}" srcOrd="24" destOrd="0" presId="urn:microsoft.com/office/officeart/2011/layout/ConvergingText"/>
    <dgm:cxn modelId="{A09E6220-78F3-4858-8C84-67D3AA53D6AE}" type="presParOf" srcId="{35A78D19-5F71-4C45-9970-B6251163D5A6}" destId="{8A748BA6-519B-4305-90E3-B3DA3070DF9E}" srcOrd="25" destOrd="0" presId="urn:microsoft.com/office/officeart/2011/layout/ConvergingText"/>
    <dgm:cxn modelId="{588C76B0-4B84-4F45-9795-012D3816A366}" type="presParOf" srcId="{35A78D19-5F71-4C45-9970-B6251163D5A6}" destId="{8BCBF46D-D1C3-4359-8320-ED23CA358603}" srcOrd="26" destOrd="0" presId="urn:microsoft.com/office/officeart/2011/layout/ConvergingText"/>
    <dgm:cxn modelId="{9884C39E-998D-4ED7-85D0-9CF40954FAC6}" type="presParOf" srcId="{35A78D19-5F71-4C45-9970-B6251163D5A6}" destId="{E667944B-B09E-4CF0-B48D-35872AAC8F3E}" srcOrd="27" destOrd="0" presId="urn:microsoft.com/office/officeart/2011/layout/ConvergingText"/>
    <dgm:cxn modelId="{1A650C89-EA40-455D-961A-3CF9A8462BAD}" type="presParOf" srcId="{35A78D19-5F71-4C45-9970-B6251163D5A6}" destId="{15D929BB-FD92-4154-A45C-9F876F7A965A}" srcOrd="28" destOrd="0" presId="urn:microsoft.com/office/officeart/2011/layout/ConvergingText"/>
    <dgm:cxn modelId="{86495DC0-338C-44FF-B785-16155B57C45B}" type="presParOf" srcId="{35A78D19-5F71-4C45-9970-B6251163D5A6}" destId="{CCF57DA5-F491-48D3-90B3-6D3B6B1CFA90}" srcOrd="29" destOrd="0" presId="urn:microsoft.com/office/officeart/2011/layout/ConvergingText"/>
    <dgm:cxn modelId="{F48E2BA5-3985-413C-BC64-A19E31D03A80}" type="presParOf" srcId="{35A78D19-5F71-4C45-9970-B6251163D5A6}" destId="{11760AAC-637E-40C2-8B51-93EFB057E439}" srcOrd="30" destOrd="0" presId="urn:microsoft.com/office/officeart/2011/layout/ConvergingText"/>
    <dgm:cxn modelId="{242F0D6C-00DE-43D0-ACA4-BBB443D0DDBB}" type="presParOf" srcId="{35A78D19-5F71-4C45-9970-B6251163D5A6}" destId="{7DE3514D-64F2-4D76-B28B-264750639197}" srcOrd="31" destOrd="0" presId="urn:microsoft.com/office/officeart/2011/layout/ConvergingText"/>
    <dgm:cxn modelId="{7EF782CA-6F9E-433A-A438-E9F231565AF5}" type="presParOf" srcId="{35A78D19-5F71-4C45-9970-B6251163D5A6}" destId="{9F47D857-85DC-4A84-9642-37021E47124E}" srcOrd="32" destOrd="0" presId="urn:microsoft.com/office/officeart/2011/layout/ConvergingText"/>
    <dgm:cxn modelId="{1E215E34-2870-443F-9F5B-AAE3BB20CC0A}" type="presParOf" srcId="{35A78D19-5F71-4C45-9970-B6251163D5A6}" destId="{D7DF4E3F-B618-4EE7-8783-A637F40CDDE1}" srcOrd="33" destOrd="0" presId="urn:microsoft.com/office/officeart/2011/layout/ConvergingText"/>
    <dgm:cxn modelId="{7F07D065-7EC4-43C9-B6B8-BAA7619D3061}" type="presParOf" srcId="{35A78D19-5F71-4C45-9970-B6251163D5A6}" destId="{FC1F390B-73BD-4F0E-8BA8-CBA08B5683FC}" srcOrd="34" destOrd="0" presId="urn:microsoft.com/office/officeart/2011/layout/ConvergingText"/>
    <dgm:cxn modelId="{67855291-71BE-4D98-B167-8EFB6396154B}" type="presParOf" srcId="{35A78D19-5F71-4C45-9970-B6251163D5A6}" destId="{645A21E0-0C3F-42FD-8337-7D8BB345C7EC}" srcOrd="35" destOrd="0" presId="urn:microsoft.com/office/officeart/2011/layout/ConvergingText"/>
    <dgm:cxn modelId="{D78188B1-B73A-4C54-BFFF-0AA8E35AA075}" type="presParOf" srcId="{35A78D19-5F71-4C45-9970-B6251163D5A6}" destId="{1F1CAE7C-1A44-45EE-9249-A59925A8E606}"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6C608-0F98-4484-A44C-4775ED721489}">
      <dsp:nvSpPr>
        <dsp:cNvPr id="0" name=""/>
        <dsp:cNvSpPr/>
      </dsp:nvSpPr>
      <dsp:spPr>
        <a:xfrm>
          <a:off x="6902052" y="2295138"/>
          <a:ext cx="198249" cy="198246"/>
        </a:xfrm>
        <a:prstGeom prst="ellipse">
          <a:avLst/>
        </a:prstGeom>
        <a:solidFill>
          <a:srgbClr val="006600"/>
        </a:solidFill>
        <a:ln w="12700" cap="flat" cmpd="sng" algn="ctr">
          <a:solidFill>
            <a:srgbClr val="00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7EA7D-E9A8-4D8D-9340-7805A888BBEB}">
      <dsp:nvSpPr>
        <dsp:cNvPr id="0" name=""/>
        <dsp:cNvSpPr/>
      </dsp:nvSpPr>
      <dsp:spPr>
        <a:xfrm>
          <a:off x="6538710" y="2295138"/>
          <a:ext cx="198249" cy="198246"/>
        </a:xfrm>
        <a:prstGeom prst="ellipse">
          <a:avLst/>
        </a:prstGeom>
        <a:solidFill>
          <a:srgbClr val="006600"/>
        </a:solidFill>
        <a:ln w="12700" cap="flat" cmpd="sng" algn="ctr">
          <a:solidFill>
            <a:srgbClr val="00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7D9E3-7082-4651-8BFA-79E957089ABC}">
      <dsp:nvSpPr>
        <dsp:cNvPr id="0" name=""/>
        <dsp:cNvSpPr/>
      </dsp:nvSpPr>
      <dsp:spPr>
        <a:xfrm>
          <a:off x="6175368" y="2295138"/>
          <a:ext cx="198249" cy="198246"/>
        </a:xfrm>
        <a:prstGeom prst="ellipse">
          <a:avLst/>
        </a:prstGeom>
        <a:solidFill>
          <a:srgbClr val="008A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AA3E7A-6445-4614-BCF1-0E49824760A8}">
      <dsp:nvSpPr>
        <dsp:cNvPr id="0" name=""/>
        <dsp:cNvSpPr/>
      </dsp:nvSpPr>
      <dsp:spPr>
        <a:xfrm>
          <a:off x="5812716" y="2295138"/>
          <a:ext cx="198249" cy="198246"/>
        </a:xfrm>
        <a:prstGeom prst="ellipse">
          <a:avLst/>
        </a:prstGeom>
        <a:solidFill>
          <a:srgbClr val="68C1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DD0CB2-90B6-45C9-B169-4630ACB1CA0E}">
      <dsp:nvSpPr>
        <dsp:cNvPr id="0" name=""/>
        <dsp:cNvSpPr/>
      </dsp:nvSpPr>
      <dsp:spPr>
        <a:xfrm>
          <a:off x="5449374" y="2295138"/>
          <a:ext cx="198249" cy="198246"/>
        </a:xfrm>
        <a:prstGeom prst="ellipse">
          <a:avLst/>
        </a:prstGeom>
        <a:solidFill>
          <a:srgbClr val="C0DA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CA004A-733D-47B0-A892-79DD16A0BB91}">
      <dsp:nvSpPr>
        <dsp:cNvPr id="0" name=""/>
        <dsp:cNvSpPr/>
      </dsp:nvSpPr>
      <dsp:spPr>
        <a:xfrm>
          <a:off x="4887782" y="2196015"/>
          <a:ext cx="396499" cy="396818"/>
        </a:xfrm>
        <a:prstGeom prst="ellipse">
          <a:avLst/>
        </a:prstGeom>
        <a:solidFill>
          <a:srgbClr val="F4D26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75C3FC-C226-4335-BED7-B37538C7AE3C}">
      <dsp:nvSpPr>
        <dsp:cNvPr id="0" name=""/>
        <dsp:cNvSpPr/>
      </dsp:nvSpPr>
      <dsp:spPr>
        <a:xfrm>
          <a:off x="6578774" y="1885602"/>
          <a:ext cx="198249" cy="198246"/>
        </a:xfrm>
        <a:prstGeom prst="ellipse">
          <a:avLst/>
        </a:prstGeom>
        <a:solidFill>
          <a:srgbClr val="006600"/>
        </a:solidFill>
        <a:ln w="12700" cap="flat" cmpd="sng" algn="ctr">
          <a:solidFill>
            <a:srgbClr val="00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09019-DA30-4122-AB2B-893625F92A9E}">
      <dsp:nvSpPr>
        <dsp:cNvPr id="0" name=""/>
        <dsp:cNvSpPr/>
      </dsp:nvSpPr>
      <dsp:spPr>
        <a:xfrm>
          <a:off x="6578774" y="2707608"/>
          <a:ext cx="198249" cy="198246"/>
        </a:xfrm>
        <a:prstGeom prst="ellipse">
          <a:avLst/>
        </a:prstGeom>
        <a:solidFill>
          <a:srgbClr val="006600"/>
        </a:solidFill>
        <a:ln w="12700" cap="flat" cmpd="sng" algn="ctr">
          <a:solidFill>
            <a:srgbClr val="00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F23BE-FD63-45DB-9422-A0E247DC178A}">
      <dsp:nvSpPr>
        <dsp:cNvPr id="0" name=""/>
        <dsp:cNvSpPr/>
      </dsp:nvSpPr>
      <dsp:spPr>
        <a:xfrm>
          <a:off x="6755610" y="2063633"/>
          <a:ext cx="198249" cy="198246"/>
        </a:xfrm>
        <a:prstGeom prst="ellipse">
          <a:avLst/>
        </a:prstGeom>
        <a:solidFill>
          <a:srgbClr val="006600"/>
        </a:solidFill>
        <a:ln w="12700" cap="flat" cmpd="sng" algn="ctr">
          <a:solidFill>
            <a:srgbClr val="00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888F20-04C4-4A37-864D-B4438E54E870}">
      <dsp:nvSpPr>
        <dsp:cNvPr id="0" name=""/>
        <dsp:cNvSpPr/>
      </dsp:nvSpPr>
      <dsp:spPr>
        <a:xfrm>
          <a:off x="6767353" y="2530555"/>
          <a:ext cx="198249" cy="198246"/>
        </a:xfrm>
        <a:prstGeom prst="ellipse">
          <a:avLst/>
        </a:prstGeom>
        <a:solidFill>
          <a:srgbClr val="006600"/>
        </a:solidFill>
        <a:ln w="12700" cap="flat" cmpd="sng" algn="ctr">
          <a:solidFill>
            <a:srgbClr val="00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37E39-2A21-45C7-9A00-742BE9495004}">
      <dsp:nvSpPr>
        <dsp:cNvPr id="0" name=""/>
        <dsp:cNvSpPr/>
      </dsp:nvSpPr>
      <dsp:spPr>
        <a:xfrm>
          <a:off x="2716017" y="1390638"/>
          <a:ext cx="2007362" cy="2007571"/>
        </a:xfrm>
        <a:prstGeom prst="ellipse">
          <a:avLst/>
        </a:prstGeom>
        <a:solidFill>
          <a:schemeClr val="accent4"/>
        </a:solidFill>
        <a:ln w="12700" cap="flat" cmpd="sng" algn="ctr">
          <a:solidFill>
            <a:schemeClr val="accent4">
              <a:shade val="15000"/>
            </a:schemeClr>
          </a:solidFill>
          <a:prstDash val="solid"/>
          <a:miter lim="800000"/>
        </a:ln>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en-US" sz="5200" kern="1200"/>
            <a:t>child</a:t>
          </a:r>
        </a:p>
      </dsp:txBody>
      <dsp:txXfrm>
        <a:off x="3009988" y="1684640"/>
        <a:ext cx="1419420" cy="1419567"/>
      </dsp:txXfrm>
    </dsp:sp>
    <dsp:sp modelId="{C6D43F8A-B7EB-4F60-B6E6-B1289B37D288}">
      <dsp:nvSpPr>
        <dsp:cNvPr id="0" name=""/>
        <dsp:cNvSpPr/>
      </dsp:nvSpPr>
      <dsp:spPr>
        <a:xfrm>
          <a:off x="2566121" y="1219129"/>
          <a:ext cx="396499" cy="396818"/>
        </a:xfrm>
        <a:prstGeom prst="ellipse">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93C758-6C94-4E3C-8AB9-E0A28F5901DC}">
      <dsp:nvSpPr>
        <dsp:cNvPr id="0" name=""/>
        <dsp:cNvSpPr/>
      </dsp:nvSpPr>
      <dsp:spPr>
        <a:xfrm>
          <a:off x="2311920" y="1009797"/>
          <a:ext cx="198249" cy="198246"/>
        </a:xfrm>
        <a:prstGeom prst="ellipse">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BF82E4-F91B-4D84-AB39-1E36D71765BC}">
      <dsp:nvSpPr>
        <dsp:cNvPr id="0" name=""/>
        <dsp:cNvSpPr/>
      </dsp:nvSpPr>
      <dsp:spPr>
        <a:xfrm>
          <a:off x="1888481" y="1009797"/>
          <a:ext cx="198249" cy="198246"/>
        </a:xfrm>
        <a:prstGeom prst="ellipse">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9B190-DA4A-4650-B281-B84DBE8ACD48}">
      <dsp:nvSpPr>
        <dsp:cNvPr id="0" name=""/>
        <dsp:cNvSpPr/>
      </dsp:nvSpPr>
      <dsp:spPr>
        <a:xfrm>
          <a:off x="1465042" y="1009797"/>
          <a:ext cx="198249" cy="198246"/>
        </a:xfrm>
        <a:prstGeom prst="ellipse">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DC2532-1193-4D71-BA17-DD8A8FF9ECCE}">
      <dsp:nvSpPr>
        <dsp:cNvPr id="0" name=""/>
        <dsp:cNvSpPr/>
      </dsp:nvSpPr>
      <dsp:spPr>
        <a:xfrm>
          <a:off x="1041603" y="1009797"/>
          <a:ext cx="198249" cy="198246"/>
        </a:xfrm>
        <a:prstGeom prst="ellipse">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2C5B0F-4010-4F37-996E-FD019C86F5E2}">
      <dsp:nvSpPr>
        <dsp:cNvPr id="0" name=""/>
        <dsp:cNvSpPr/>
      </dsp:nvSpPr>
      <dsp:spPr>
        <a:xfrm>
          <a:off x="617473" y="1009797"/>
          <a:ext cx="198249" cy="198246"/>
        </a:xfrm>
        <a:prstGeom prst="ellipse">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D634A-DF31-49FD-A307-3D63053F1DDF}">
      <dsp:nvSpPr>
        <dsp:cNvPr id="0" name=""/>
        <dsp:cNvSpPr/>
      </dsp:nvSpPr>
      <dsp:spPr>
        <a:xfrm>
          <a:off x="194034" y="1009797"/>
          <a:ext cx="198249" cy="198246"/>
        </a:xfrm>
        <a:prstGeom prst="ellipse">
          <a:avLst/>
        </a:prstGeom>
        <a:solidFill>
          <a:srgbClr val="FF6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B97CF0-8045-4713-A20D-955431D3604C}">
      <dsp:nvSpPr>
        <dsp:cNvPr id="0" name=""/>
        <dsp:cNvSpPr/>
      </dsp:nvSpPr>
      <dsp:spPr>
        <a:xfrm>
          <a:off x="178269" y="404595"/>
          <a:ext cx="2323733" cy="50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00150">
            <a:lnSpc>
              <a:spcPct val="90000"/>
            </a:lnSpc>
            <a:spcBef>
              <a:spcPct val="0"/>
            </a:spcBef>
            <a:spcAft>
              <a:spcPct val="35000"/>
            </a:spcAft>
            <a:buNone/>
          </a:pPr>
          <a:r>
            <a:rPr lang="en-US" sz="2700" kern="1200"/>
            <a:t>Positive Feeling</a:t>
          </a:r>
        </a:p>
      </dsp:txBody>
      <dsp:txXfrm>
        <a:off x="178269" y="404595"/>
        <a:ext cx="2323733" cy="509962"/>
      </dsp:txXfrm>
    </dsp:sp>
    <dsp:sp modelId="{D6356664-76BD-4887-93EF-1A3BBE29EC23}">
      <dsp:nvSpPr>
        <dsp:cNvPr id="0" name=""/>
        <dsp:cNvSpPr/>
      </dsp:nvSpPr>
      <dsp:spPr>
        <a:xfrm>
          <a:off x="2154425" y="2196015"/>
          <a:ext cx="396499" cy="396818"/>
        </a:xfrm>
        <a:prstGeom prst="ellipse">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2C6B47-0975-4236-8AA0-E8D9B28FFD1B}">
      <dsp:nvSpPr>
        <dsp:cNvPr id="0" name=""/>
        <dsp:cNvSpPr/>
      </dsp:nvSpPr>
      <dsp:spPr>
        <a:xfrm>
          <a:off x="1762071" y="2295138"/>
          <a:ext cx="198249" cy="198246"/>
        </a:xfrm>
        <a:prstGeom prst="ellipse">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9CF43-F838-4A19-9615-F4D0124194A4}">
      <dsp:nvSpPr>
        <dsp:cNvPr id="0" name=""/>
        <dsp:cNvSpPr/>
      </dsp:nvSpPr>
      <dsp:spPr>
        <a:xfrm>
          <a:off x="1370407" y="2295138"/>
          <a:ext cx="198249" cy="198246"/>
        </a:xfrm>
        <a:prstGeom prst="ellipse">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B318D6-70FB-4276-BDBD-FDC8643D48BB}">
      <dsp:nvSpPr>
        <dsp:cNvPr id="0" name=""/>
        <dsp:cNvSpPr/>
      </dsp:nvSpPr>
      <dsp:spPr>
        <a:xfrm>
          <a:off x="978053" y="2295138"/>
          <a:ext cx="198249" cy="198246"/>
        </a:xfrm>
        <a:prstGeom prst="ellipse">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48BA6-519B-4305-90E3-B3DA3070DF9E}">
      <dsp:nvSpPr>
        <dsp:cNvPr id="0" name=""/>
        <dsp:cNvSpPr/>
      </dsp:nvSpPr>
      <dsp:spPr>
        <a:xfrm>
          <a:off x="586389" y="2295138"/>
          <a:ext cx="198249" cy="198246"/>
        </a:xfrm>
        <a:prstGeom prst="ellipse">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CBF46D-D1C3-4359-8320-ED23CA358603}">
      <dsp:nvSpPr>
        <dsp:cNvPr id="0" name=""/>
        <dsp:cNvSpPr/>
      </dsp:nvSpPr>
      <dsp:spPr>
        <a:xfrm>
          <a:off x="194034" y="2295138"/>
          <a:ext cx="198249" cy="198246"/>
        </a:xfrm>
        <a:prstGeom prst="ellipse">
          <a:avLst/>
        </a:prstGeom>
        <a:solidFill>
          <a:schemeClr val="accent3">
            <a:lumMod val="60000"/>
            <a:lumOff val="40000"/>
          </a:schemeClr>
        </a:solidFill>
        <a:ln w="12700" cap="flat" cmpd="sng" algn="ctr">
          <a:solidFill>
            <a:schemeClr val="accent3">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D929BB-FD92-4154-A45C-9F876F7A965A}">
      <dsp:nvSpPr>
        <dsp:cNvPr id="0" name=""/>
        <dsp:cNvSpPr/>
      </dsp:nvSpPr>
      <dsp:spPr>
        <a:xfrm>
          <a:off x="167146" y="1672588"/>
          <a:ext cx="2139537" cy="50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00150">
            <a:lnSpc>
              <a:spcPct val="90000"/>
            </a:lnSpc>
            <a:spcBef>
              <a:spcPct val="0"/>
            </a:spcBef>
            <a:spcAft>
              <a:spcPct val="35000"/>
            </a:spcAft>
            <a:buNone/>
          </a:pPr>
          <a:r>
            <a:rPr lang="en-US" sz="2700" kern="1200"/>
            <a:t>Neutral Feeling </a:t>
          </a:r>
        </a:p>
      </dsp:txBody>
      <dsp:txXfrm>
        <a:off x="167146" y="1672588"/>
        <a:ext cx="2139537" cy="509962"/>
      </dsp:txXfrm>
    </dsp:sp>
    <dsp:sp modelId="{CCF57DA5-F491-48D3-90B3-6D3B6B1CFA90}">
      <dsp:nvSpPr>
        <dsp:cNvPr id="0" name=""/>
        <dsp:cNvSpPr/>
      </dsp:nvSpPr>
      <dsp:spPr>
        <a:xfrm>
          <a:off x="2566121" y="3156597"/>
          <a:ext cx="396499" cy="396818"/>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60AAC-637E-40C2-8B51-93EFB057E439}">
      <dsp:nvSpPr>
        <dsp:cNvPr id="0" name=""/>
        <dsp:cNvSpPr/>
      </dsp:nvSpPr>
      <dsp:spPr>
        <a:xfrm>
          <a:off x="2311920" y="3560589"/>
          <a:ext cx="198249" cy="19824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E3514D-64F2-4D76-B28B-264750639197}">
      <dsp:nvSpPr>
        <dsp:cNvPr id="0" name=""/>
        <dsp:cNvSpPr/>
      </dsp:nvSpPr>
      <dsp:spPr>
        <a:xfrm>
          <a:off x="1888481" y="3560589"/>
          <a:ext cx="198249" cy="19824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7D857-85DC-4A84-9642-37021E47124E}">
      <dsp:nvSpPr>
        <dsp:cNvPr id="0" name=""/>
        <dsp:cNvSpPr/>
      </dsp:nvSpPr>
      <dsp:spPr>
        <a:xfrm>
          <a:off x="1465042" y="3560589"/>
          <a:ext cx="198249" cy="19824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DF4E3F-B618-4EE7-8783-A637F40CDDE1}">
      <dsp:nvSpPr>
        <dsp:cNvPr id="0" name=""/>
        <dsp:cNvSpPr/>
      </dsp:nvSpPr>
      <dsp:spPr>
        <a:xfrm>
          <a:off x="1041603" y="3560589"/>
          <a:ext cx="198249" cy="19824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1F390B-73BD-4F0E-8BA8-CBA08B5683FC}">
      <dsp:nvSpPr>
        <dsp:cNvPr id="0" name=""/>
        <dsp:cNvSpPr/>
      </dsp:nvSpPr>
      <dsp:spPr>
        <a:xfrm>
          <a:off x="617473" y="3560589"/>
          <a:ext cx="198249" cy="19824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5A21E0-0C3F-42FD-8337-7D8BB345C7EC}">
      <dsp:nvSpPr>
        <dsp:cNvPr id="0" name=""/>
        <dsp:cNvSpPr/>
      </dsp:nvSpPr>
      <dsp:spPr>
        <a:xfrm>
          <a:off x="194034" y="3560589"/>
          <a:ext cx="198249" cy="198246"/>
        </a:xfrm>
        <a:prstGeom prst="ellipse">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CAE7C-1A44-45EE-9249-A59925A8E606}">
      <dsp:nvSpPr>
        <dsp:cNvPr id="0" name=""/>
        <dsp:cNvSpPr/>
      </dsp:nvSpPr>
      <dsp:spPr>
        <a:xfrm>
          <a:off x="163839" y="2969462"/>
          <a:ext cx="2323733" cy="50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00150">
            <a:lnSpc>
              <a:spcPct val="90000"/>
            </a:lnSpc>
            <a:spcBef>
              <a:spcPct val="0"/>
            </a:spcBef>
            <a:spcAft>
              <a:spcPct val="35000"/>
            </a:spcAft>
            <a:buNone/>
          </a:pPr>
          <a:r>
            <a:rPr lang="en-US" sz="2700" kern="1200"/>
            <a:t>Negative Feeling</a:t>
          </a:r>
        </a:p>
      </dsp:txBody>
      <dsp:txXfrm>
        <a:off x="163839" y="2969462"/>
        <a:ext cx="2323733" cy="509962"/>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26B92CEF-546E-4846-BBB3-F8157B844733}" type="datetimeFigureOut">
              <a:t>6/26/25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2380E473-A48F-4A91-85F7-4D2A4ED620CF}" type="slidenum">
              <a:t>‹#›</a:t>
            </a:fld>
            <a:endParaRPr lang="en-US"/>
          </a:p>
        </p:txBody>
      </p:sp>
    </p:spTree>
    <p:extLst>
      <p:ext uri="{BB962C8B-B14F-4D97-AF65-F5344CB8AC3E}">
        <p14:creationId xmlns:p14="http://schemas.microsoft.com/office/powerpoint/2010/main" val="350672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a:t>CHAMPION PARENTING </a:t>
            </a:r>
          </a:p>
          <a:p>
            <a:pPr>
              <a:lnSpc>
                <a:spcPct val="90000"/>
              </a:lnSpc>
              <a:spcBef>
                <a:spcPct val="0"/>
              </a:spcBef>
              <a:spcAft>
                <a:spcPts val="600"/>
              </a:spcAft>
            </a:pPr>
            <a:r>
              <a:rPr lang="en-US"/>
              <a:t>TO EMPOWER CHILDREN</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380E473-A48F-4A91-85F7-4D2A4ED620CF}" type="slidenum">
              <a:t>1</a:t>
            </a:fld>
            <a:endParaRPr lang="en-US"/>
          </a:p>
        </p:txBody>
      </p:sp>
    </p:spTree>
    <p:extLst>
      <p:ext uri="{BB962C8B-B14F-4D97-AF65-F5344CB8AC3E}">
        <p14:creationId xmlns:p14="http://schemas.microsoft.com/office/powerpoint/2010/main" val="315800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a:t>TOOLS FOR PARENTS TO MAKE THEIR KIDS FEEL LIKE </a:t>
            </a:r>
            <a:r>
              <a:rPr lang="en-US" b="1" i="1"/>
              <a:t>SUPERHEROES</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2380E473-A48F-4A91-85F7-4D2A4ED620CF}" type="slidenum">
              <a:t>2</a:t>
            </a:fld>
            <a:endParaRPr lang="en-US"/>
          </a:p>
        </p:txBody>
      </p:sp>
    </p:spTree>
    <p:extLst>
      <p:ext uri="{BB962C8B-B14F-4D97-AF65-F5344CB8AC3E}">
        <p14:creationId xmlns:p14="http://schemas.microsoft.com/office/powerpoint/2010/main" val="299498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3710-BA2B-3B58-CD11-83A11F8CD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CA7B84-5B86-7832-4BB4-644E034D7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760A9C-59CA-9636-7A83-C302B1A96B05}"/>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5" name="Footer Placeholder 4">
            <a:extLst>
              <a:ext uri="{FF2B5EF4-FFF2-40B4-BE49-F238E27FC236}">
                <a16:creationId xmlns:a16="http://schemas.microsoft.com/office/drawing/2014/main" id="{FB6C6BD0-0232-DA7D-3F87-E1186939C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0156F-8A6D-B737-4507-10E248AA0A38}"/>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359215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016C-F5F1-0199-D6D7-15030F8BB4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9F5552-C7DD-7418-DBF3-A39AEB86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1324D-4233-1566-C4ED-ED20C31D008C}"/>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5" name="Footer Placeholder 4">
            <a:extLst>
              <a:ext uri="{FF2B5EF4-FFF2-40B4-BE49-F238E27FC236}">
                <a16:creationId xmlns:a16="http://schemas.microsoft.com/office/drawing/2014/main" id="{C6806AEE-D9DC-71BF-B62D-587FC956B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5C0A0-9827-0F21-608D-1234BD338EA9}"/>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10833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BDA4D5-60CD-2FC8-B669-5E727671D2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7777CE-37B2-946E-941A-7610834BED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9858C-EBB1-532F-4446-8CC3F38C4464}"/>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5" name="Footer Placeholder 4">
            <a:extLst>
              <a:ext uri="{FF2B5EF4-FFF2-40B4-BE49-F238E27FC236}">
                <a16:creationId xmlns:a16="http://schemas.microsoft.com/office/drawing/2014/main" id="{EF1F9DE6-7139-31B9-42BE-0F84F024A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6CC36-B153-091D-76E4-E73815D7E748}"/>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198666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F288-903A-3EAE-586B-C6175F926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6428C0-FE7A-7685-71DD-863C8ED41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A44D0-6BC7-940D-91DC-35A4125AABD9}"/>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5" name="Footer Placeholder 4">
            <a:extLst>
              <a:ext uri="{FF2B5EF4-FFF2-40B4-BE49-F238E27FC236}">
                <a16:creationId xmlns:a16="http://schemas.microsoft.com/office/drawing/2014/main" id="{A69946BB-CD1E-90CC-B0DB-57F21DEE3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F9ABA-246A-F702-31E5-3D92DCC6B2C7}"/>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131769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80BD-CBBF-0C33-7347-E5CCC6512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576B74-94DA-02A5-E446-22CA242284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12A431-CD3A-3A16-08BC-7CEAB2216D64}"/>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5" name="Footer Placeholder 4">
            <a:extLst>
              <a:ext uri="{FF2B5EF4-FFF2-40B4-BE49-F238E27FC236}">
                <a16:creationId xmlns:a16="http://schemas.microsoft.com/office/drawing/2014/main" id="{5C43E4C1-61CD-A9A3-8AA7-90A3255A4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452D1-3BCA-9895-5322-A48AE2C84BA0}"/>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190066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0629-9594-748F-7F32-36C5F9A4F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E23B1A-C2F0-604E-6EB8-97E1C772B1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0C26BC-355C-DB5F-592D-DD533FF583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2E474-F845-9392-55C5-A68808E3FED8}"/>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6" name="Footer Placeholder 5">
            <a:extLst>
              <a:ext uri="{FF2B5EF4-FFF2-40B4-BE49-F238E27FC236}">
                <a16:creationId xmlns:a16="http://schemas.microsoft.com/office/drawing/2014/main" id="{D9222452-9DFC-F8CA-4D3C-39C2DA344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669CA-3165-42C5-83EF-77E8841BE43F}"/>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310187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9B70-B745-5535-BE84-9601490AA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DA2E4-7DE3-722E-F68B-7E6A61AEDC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1BA513-0279-8AAE-05C0-52880F07AB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90201-4AB4-E8BC-1E71-F22566AC1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1F18E-6C94-29F1-A7D4-8FA79851D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485A30-6362-7078-EAD3-FDB9B1A27167}"/>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8" name="Footer Placeholder 7">
            <a:extLst>
              <a:ext uri="{FF2B5EF4-FFF2-40B4-BE49-F238E27FC236}">
                <a16:creationId xmlns:a16="http://schemas.microsoft.com/office/drawing/2014/main" id="{13E26D8A-50C8-4BBB-26F9-AC1AB7622D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C3CAE6-31ED-757F-C4B9-ED1CDF0632CC}"/>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259123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1361-2E97-1F66-40A2-F24D7CB9B7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442168-7416-6C9E-8600-4AAA8F1AF385}"/>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4" name="Footer Placeholder 3">
            <a:extLst>
              <a:ext uri="{FF2B5EF4-FFF2-40B4-BE49-F238E27FC236}">
                <a16:creationId xmlns:a16="http://schemas.microsoft.com/office/drawing/2014/main" id="{00280E10-0342-8910-DDE1-C4E5DD9C51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ADDC45-5F51-D4C9-0F0B-0DC6D12C2FF8}"/>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205449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DBCC2-1012-24CC-16A3-D02143E65991}"/>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3" name="Footer Placeholder 2">
            <a:extLst>
              <a:ext uri="{FF2B5EF4-FFF2-40B4-BE49-F238E27FC236}">
                <a16:creationId xmlns:a16="http://schemas.microsoft.com/office/drawing/2014/main" id="{9FBF2961-2F16-6D7E-468D-AB8742FD0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98116D-6DA5-1240-1EF2-70C080FE648E}"/>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3796365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E454-125B-1CB1-04D0-F83092329C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5F831-15E9-4236-8BD4-5772FD4EB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18D83-A3CB-FCAF-C4A9-76613FD4D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F3802-8E69-EB5D-D8BF-0CDBC0D36955}"/>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6" name="Footer Placeholder 5">
            <a:extLst>
              <a:ext uri="{FF2B5EF4-FFF2-40B4-BE49-F238E27FC236}">
                <a16:creationId xmlns:a16="http://schemas.microsoft.com/office/drawing/2014/main" id="{CDAC6132-0E58-48E7-D539-556138C33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F2C5A-DB7B-CABB-32C1-A53886636C21}"/>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3621534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28F5-1B00-5EA4-48C2-2AEF8DD05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F25064-BC0A-EBF9-CB2F-5E5A98136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ADAF6-2A34-631E-EB51-5C0C8BC79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ED427-79E9-6986-C4A7-21C3FA54404D}"/>
              </a:ext>
            </a:extLst>
          </p:cNvPr>
          <p:cNvSpPr>
            <a:spLocks noGrp="1"/>
          </p:cNvSpPr>
          <p:nvPr>
            <p:ph type="dt" sz="half" idx="10"/>
          </p:nvPr>
        </p:nvSpPr>
        <p:spPr/>
        <p:txBody>
          <a:bodyPr/>
          <a:lstStyle/>
          <a:p>
            <a:fld id="{EEAE0ADB-3F45-4C44-A28E-385DD7FF19B8}" type="datetimeFigureOut">
              <a:rPr lang="en-US" smtClean="0"/>
              <a:t>6/26/25</a:t>
            </a:fld>
            <a:endParaRPr lang="en-US"/>
          </a:p>
        </p:txBody>
      </p:sp>
      <p:sp>
        <p:nvSpPr>
          <p:cNvPr id="6" name="Footer Placeholder 5">
            <a:extLst>
              <a:ext uri="{FF2B5EF4-FFF2-40B4-BE49-F238E27FC236}">
                <a16:creationId xmlns:a16="http://schemas.microsoft.com/office/drawing/2014/main" id="{4564E434-7033-DD8A-5137-AD53A9E78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9DADF0-06EF-4DCE-3D64-602576288D42}"/>
              </a:ext>
            </a:extLst>
          </p:cNvPr>
          <p:cNvSpPr>
            <a:spLocks noGrp="1"/>
          </p:cNvSpPr>
          <p:nvPr>
            <p:ph type="sldNum" sz="quarter" idx="12"/>
          </p:nvPr>
        </p:nvSpPr>
        <p:spPr/>
        <p:txBody>
          <a:bodyPr/>
          <a:lstStyle/>
          <a:p>
            <a:fld id="{74D93B78-66BA-423F-B99A-2A2E77D8FBAE}" type="slidenum">
              <a:rPr lang="en-US" smtClean="0"/>
              <a:t>‹#›</a:t>
            </a:fld>
            <a:endParaRPr lang="en-US"/>
          </a:p>
        </p:txBody>
      </p:sp>
    </p:spTree>
    <p:extLst>
      <p:ext uri="{BB962C8B-B14F-4D97-AF65-F5344CB8AC3E}">
        <p14:creationId xmlns:p14="http://schemas.microsoft.com/office/powerpoint/2010/main" val="3730976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280A0B-426C-4C83-4C8D-04F6FAAFB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A766A-BD76-F81B-C324-B510E76BD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126AE-3894-B3D9-D145-B7C5A9C1BE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E0ADB-3F45-4C44-A28E-385DD7FF19B8}" type="datetimeFigureOut">
              <a:rPr lang="en-US" smtClean="0"/>
              <a:t>6/26/25</a:t>
            </a:fld>
            <a:endParaRPr lang="en-US"/>
          </a:p>
        </p:txBody>
      </p:sp>
      <p:sp>
        <p:nvSpPr>
          <p:cNvPr id="5" name="Footer Placeholder 4">
            <a:extLst>
              <a:ext uri="{FF2B5EF4-FFF2-40B4-BE49-F238E27FC236}">
                <a16:creationId xmlns:a16="http://schemas.microsoft.com/office/drawing/2014/main" id="{23E8942E-7A7C-073C-D30A-72D669FB2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DC7736-D352-DA8E-FAD6-7C08C2EFC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93B78-66BA-423F-B99A-2A2E77D8FBAE}" type="slidenum">
              <a:rPr lang="en-US" smtClean="0"/>
              <a:t>‹#›</a:t>
            </a:fld>
            <a:endParaRPr lang="en-US"/>
          </a:p>
        </p:txBody>
      </p:sp>
    </p:spTree>
    <p:extLst>
      <p:ext uri="{BB962C8B-B14F-4D97-AF65-F5344CB8AC3E}">
        <p14:creationId xmlns:p14="http://schemas.microsoft.com/office/powerpoint/2010/main" val="17906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hampionempowerment.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hyperlink" Target="http://www.championempowerment.com/" TargetMode="External"/><Relationship Id="rId5" Type="http://schemas.openxmlformats.org/officeDocument/2006/relationships/hyperlink" Target="http://www.championscompanies.com/" TargetMode="External"/><Relationship Id="rId4" Type="http://schemas.openxmlformats.org/officeDocument/2006/relationships/hyperlink" Target="mailto:Solutions@ChampionsCompanies.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AA741C-0D4B-F556-A792-2563427B4D1A}"/>
              </a:ext>
            </a:extLst>
          </p:cNvPr>
          <p:cNvPicPr>
            <a:picLocks noChangeAspect="1"/>
          </p:cNvPicPr>
          <p:nvPr/>
        </p:nvPicPr>
        <p:blipFill rotWithShape="1">
          <a:blip r:embed="rId3"/>
          <a:srcRect t="11273" r="-1" b="9613"/>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785F70-E966-56A6-4004-2C0E2A2259B4}"/>
              </a:ext>
            </a:extLst>
          </p:cNvPr>
          <p:cNvSpPr txBox="1"/>
          <p:nvPr/>
        </p:nvSpPr>
        <p:spPr>
          <a:xfrm>
            <a:off x="481029" y="1122363"/>
            <a:ext cx="3769238" cy="279106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dirty="0">
                <a:solidFill>
                  <a:schemeClr val="bg1"/>
                </a:solidFill>
                <a:latin typeface="+mj-lt"/>
                <a:ea typeface="+mj-ea"/>
                <a:cs typeface="+mj-cs"/>
              </a:rPr>
              <a:t>CHAMPION PARENTING TO EMPOWER CHILDREN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electronics&#10;&#10;Description automatically generated">
            <a:extLst>
              <a:ext uri="{FF2B5EF4-FFF2-40B4-BE49-F238E27FC236}">
                <a16:creationId xmlns:a16="http://schemas.microsoft.com/office/drawing/2014/main" id="{98A6CA09-1932-6BF1-946C-609CD9276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908" y="3931712"/>
            <a:ext cx="2503860" cy="3123096"/>
          </a:xfrm>
          <a:prstGeom prst="rect">
            <a:avLst/>
          </a:prstGeom>
        </p:spPr>
      </p:pic>
    </p:spTree>
    <p:extLst>
      <p:ext uri="{BB962C8B-B14F-4D97-AF65-F5344CB8AC3E}">
        <p14:creationId xmlns:p14="http://schemas.microsoft.com/office/powerpoint/2010/main" val="206125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child's hand&#10;&#10;Description automatically generated">
            <a:extLst>
              <a:ext uri="{FF2B5EF4-FFF2-40B4-BE49-F238E27FC236}">
                <a16:creationId xmlns:a16="http://schemas.microsoft.com/office/drawing/2014/main" id="{9AEC36A1-A693-7D2E-7697-1D612DA488DD}"/>
              </a:ext>
            </a:extLst>
          </p:cNvPr>
          <p:cNvPicPr>
            <a:picLocks noChangeAspect="1"/>
          </p:cNvPicPr>
          <p:nvPr/>
        </p:nvPicPr>
        <p:blipFill rotWithShape="1">
          <a:blip r:embed="rId2">
            <a:extLst>
              <a:ext uri="{28A0092B-C50C-407E-A947-70E740481C1C}">
                <a14:useLocalDpi xmlns:a14="http://schemas.microsoft.com/office/drawing/2010/main" val="0"/>
              </a:ext>
            </a:extLst>
          </a:blip>
          <a:srcRect l="19506" r="21160" b="-1"/>
          <a:stretch/>
        </p:blipFill>
        <p:spPr>
          <a:xfrm>
            <a:off x="-1" y="-20310"/>
            <a:ext cx="6096001" cy="6857990"/>
          </a:xfrm>
          <a:prstGeom prst="rect">
            <a:avLst/>
          </a:prstGeom>
        </p:spPr>
      </p:pic>
      <p:pic>
        <p:nvPicPr>
          <p:cNvPr id="6" name="Picture 5" descr="A child sitting on the floor&#10;&#10;Description automatically generated">
            <a:extLst>
              <a:ext uri="{FF2B5EF4-FFF2-40B4-BE49-F238E27FC236}">
                <a16:creationId xmlns:a16="http://schemas.microsoft.com/office/drawing/2014/main" id="{A6D952FB-1E19-7585-8114-466494073FD2}"/>
              </a:ext>
            </a:extLst>
          </p:cNvPr>
          <p:cNvPicPr>
            <a:picLocks noChangeAspect="1"/>
          </p:cNvPicPr>
          <p:nvPr/>
        </p:nvPicPr>
        <p:blipFill rotWithShape="1">
          <a:blip r:embed="rId3">
            <a:extLst>
              <a:ext uri="{28A0092B-C50C-407E-A947-70E740481C1C}">
                <a14:useLocalDpi xmlns:a14="http://schemas.microsoft.com/office/drawing/2010/main" val="0"/>
              </a:ext>
            </a:extLst>
          </a:blip>
          <a:srcRect l="4212" r="29138"/>
          <a:stretch/>
        </p:blipFill>
        <p:spPr>
          <a:xfrm>
            <a:off x="6094476" y="10"/>
            <a:ext cx="6094477" cy="6857990"/>
          </a:xfrm>
          <a:prstGeom prst="rect">
            <a:avLst/>
          </a:prstGeom>
        </p:spPr>
      </p:pic>
      <p:sp>
        <p:nvSpPr>
          <p:cNvPr id="7" name="TextBox 6">
            <a:extLst>
              <a:ext uri="{FF2B5EF4-FFF2-40B4-BE49-F238E27FC236}">
                <a16:creationId xmlns:a16="http://schemas.microsoft.com/office/drawing/2014/main" id="{95A4DC31-98AE-099D-AC72-183E3C0244E8}"/>
              </a:ext>
            </a:extLst>
          </p:cNvPr>
          <p:cNvSpPr txBox="1"/>
          <p:nvPr/>
        </p:nvSpPr>
        <p:spPr>
          <a:xfrm>
            <a:off x="1960880" y="2245360"/>
            <a:ext cx="2450543" cy="2071208"/>
          </a:xfrm>
          <a:prstGeom prst="rect">
            <a:avLst/>
          </a:prstGeom>
          <a:noFill/>
        </p:spPr>
        <p:txBody>
          <a:bodyPr wrap="none" rtlCol="0">
            <a:spAutoFit/>
          </a:bodyPr>
          <a:lstStyle/>
          <a:p>
            <a:pPr algn="ctr">
              <a:lnSpc>
                <a:spcPct val="150000"/>
              </a:lnSpc>
            </a:pPr>
            <a:r>
              <a:rPr lang="en-US" sz="2200" b="1">
                <a:latin typeface="Amasis MT Pro Black" panose="02040A04050005020304" pitchFamily="18" charset="0"/>
              </a:rPr>
              <a:t>WHAT YOU SAY</a:t>
            </a:r>
          </a:p>
          <a:p>
            <a:pPr algn="ctr">
              <a:lnSpc>
                <a:spcPct val="150000"/>
              </a:lnSpc>
            </a:pPr>
            <a:r>
              <a:rPr lang="en-US" sz="2200" b="1">
                <a:latin typeface="Amasis MT Pro" panose="020F0502020204030204" pitchFamily="18" charset="0"/>
              </a:rPr>
              <a:t>Stop that!</a:t>
            </a:r>
          </a:p>
          <a:p>
            <a:pPr algn="ctr">
              <a:lnSpc>
                <a:spcPct val="150000"/>
              </a:lnSpc>
            </a:pPr>
            <a:r>
              <a:rPr lang="en-US" sz="2200" b="1">
                <a:latin typeface="Amasis MT Pro" panose="020F0502020204030204" pitchFamily="18" charset="0"/>
              </a:rPr>
              <a:t>Don’t say that!</a:t>
            </a:r>
          </a:p>
          <a:p>
            <a:pPr algn="ctr">
              <a:lnSpc>
                <a:spcPct val="150000"/>
              </a:lnSpc>
            </a:pPr>
            <a:r>
              <a:rPr lang="en-US" sz="2200" b="1">
                <a:latin typeface="Amasis MT Pro" panose="020F0502020204030204" pitchFamily="18" charset="0"/>
              </a:rPr>
              <a:t>Don’t touch that!</a:t>
            </a:r>
          </a:p>
        </p:txBody>
      </p:sp>
      <p:sp>
        <p:nvSpPr>
          <p:cNvPr id="8" name="TextBox 7">
            <a:extLst>
              <a:ext uri="{FF2B5EF4-FFF2-40B4-BE49-F238E27FC236}">
                <a16:creationId xmlns:a16="http://schemas.microsoft.com/office/drawing/2014/main" id="{A2C2DC51-35C5-4F4C-C52F-F8D342A97706}"/>
              </a:ext>
            </a:extLst>
          </p:cNvPr>
          <p:cNvSpPr txBox="1"/>
          <p:nvPr/>
        </p:nvSpPr>
        <p:spPr>
          <a:xfrm>
            <a:off x="7564121" y="2248886"/>
            <a:ext cx="2881173" cy="2064155"/>
          </a:xfrm>
          <a:prstGeom prst="rect">
            <a:avLst/>
          </a:prstGeom>
          <a:noFill/>
        </p:spPr>
        <p:txBody>
          <a:bodyPr wrap="none" rtlCol="0">
            <a:spAutoFit/>
          </a:bodyPr>
          <a:lstStyle/>
          <a:p>
            <a:pPr algn="ctr">
              <a:lnSpc>
                <a:spcPct val="150000"/>
              </a:lnSpc>
            </a:pPr>
            <a:r>
              <a:rPr lang="en-US" sz="2200" b="1">
                <a:solidFill>
                  <a:schemeClr val="bg1"/>
                </a:solidFill>
                <a:latin typeface="Amasis MT Pro Black" panose="02040A04050005020304" pitchFamily="18" charset="0"/>
              </a:rPr>
              <a:t>WHAT THEY HEAR</a:t>
            </a:r>
          </a:p>
          <a:p>
            <a:pPr algn="ctr">
              <a:lnSpc>
                <a:spcPct val="150000"/>
              </a:lnSpc>
            </a:pPr>
            <a:r>
              <a:rPr lang="en-US" sz="2200" b="1">
                <a:solidFill>
                  <a:schemeClr val="bg1"/>
                </a:solidFill>
                <a:latin typeface="Amasis MT Pro" panose="02040504050005020304" pitchFamily="18" charset="0"/>
              </a:rPr>
              <a:t>Bad kids do that!</a:t>
            </a:r>
          </a:p>
          <a:p>
            <a:pPr algn="ctr">
              <a:lnSpc>
                <a:spcPct val="150000"/>
              </a:lnSpc>
            </a:pPr>
            <a:r>
              <a:rPr lang="en-US" sz="2200" b="1">
                <a:solidFill>
                  <a:schemeClr val="bg1"/>
                </a:solidFill>
                <a:latin typeface="Amasis MT Pro" panose="02040504050005020304" pitchFamily="18" charset="0"/>
              </a:rPr>
              <a:t>Bad kids say that!</a:t>
            </a:r>
          </a:p>
          <a:p>
            <a:pPr algn="ctr">
              <a:lnSpc>
                <a:spcPct val="150000"/>
              </a:lnSpc>
            </a:pPr>
            <a:r>
              <a:rPr lang="en-US" sz="2200" b="1">
                <a:solidFill>
                  <a:schemeClr val="bg1"/>
                </a:solidFill>
                <a:latin typeface="Amasis MT Pro" panose="02040504050005020304" pitchFamily="18" charset="0"/>
              </a:rPr>
              <a:t>Bad kids touch that!</a:t>
            </a:r>
          </a:p>
        </p:txBody>
      </p:sp>
      <p:sp>
        <p:nvSpPr>
          <p:cNvPr id="10" name="TextBox 9">
            <a:extLst>
              <a:ext uri="{FF2B5EF4-FFF2-40B4-BE49-F238E27FC236}">
                <a16:creationId xmlns:a16="http://schemas.microsoft.com/office/drawing/2014/main" id="{5EAAF751-B3A9-7407-309F-423444887BE1}"/>
              </a:ext>
            </a:extLst>
          </p:cNvPr>
          <p:cNvSpPr txBox="1"/>
          <p:nvPr/>
        </p:nvSpPr>
        <p:spPr>
          <a:xfrm>
            <a:off x="2032" y="5410200"/>
            <a:ext cx="6106746" cy="1107996"/>
          </a:xfrm>
          <a:prstGeom prst="rect">
            <a:avLst/>
          </a:prstGeom>
          <a:solidFill>
            <a:srgbClr val="000000">
              <a:alpha val="50196"/>
            </a:srgbClr>
          </a:solidFill>
        </p:spPr>
        <p:txBody>
          <a:bodyPr wrap="square" rtlCol="0">
            <a:spAutoFit/>
          </a:bodyPr>
          <a:lstStyle/>
          <a:p>
            <a:pPr algn="ctr"/>
            <a:r>
              <a:rPr lang="en-US" sz="3300">
                <a:solidFill>
                  <a:srgbClr val="FF8837"/>
                </a:solidFill>
                <a:effectLst>
                  <a:outerShdw blurRad="38100" dist="38100" dir="2700000" algn="tl">
                    <a:srgbClr val="000000">
                      <a:alpha val="43137"/>
                    </a:srgbClr>
                  </a:outerShdw>
                </a:effectLst>
                <a:latin typeface="Amasis MT Pro Black" panose="02040A04050005020304" pitchFamily="18" charset="0"/>
              </a:rPr>
              <a:t>YOUR INTENT  </a:t>
            </a:r>
          </a:p>
          <a:p>
            <a:pPr algn="ctr"/>
            <a:r>
              <a:rPr lang="en-US" sz="3300">
                <a:solidFill>
                  <a:schemeClr val="bg1"/>
                </a:solidFill>
                <a:effectLst>
                  <a:outerShdw blurRad="38100" dist="38100" dir="2700000" algn="tl">
                    <a:srgbClr val="000000">
                      <a:alpha val="43137"/>
                    </a:srgbClr>
                  </a:outerShdw>
                </a:effectLst>
                <a:latin typeface="Amasis MT Pro Black" panose="02040A04050005020304" pitchFamily="18" charset="0"/>
              </a:rPr>
              <a:t>I want to keep you safe!</a:t>
            </a:r>
          </a:p>
        </p:txBody>
      </p:sp>
      <p:sp>
        <p:nvSpPr>
          <p:cNvPr id="12" name="TextBox 11">
            <a:extLst>
              <a:ext uri="{FF2B5EF4-FFF2-40B4-BE49-F238E27FC236}">
                <a16:creationId xmlns:a16="http://schemas.microsoft.com/office/drawing/2014/main" id="{C2115DCA-4FDD-6556-40F7-2488A02AD5AB}"/>
              </a:ext>
            </a:extLst>
          </p:cNvPr>
          <p:cNvSpPr txBox="1"/>
          <p:nvPr/>
        </p:nvSpPr>
        <p:spPr>
          <a:xfrm>
            <a:off x="6092952" y="5405120"/>
            <a:ext cx="6106746" cy="1107996"/>
          </a:xfrm>
          <a:prstGeom prst="rect">
            <a:avLst/>
          </a:prstGeom>
          <a:noFill/>
        </p:spPr>
        <p:txBody>
          <a:bodyPr wrap="square" rtlCol="0">
            <a:spAutoFit/>
          </a:bodyPr>
          <a:lstStyle/>
          <a:p>
            <a:pPr algn="ctr"/>
            <a:r>
              <a:rPr lang="en-US" sz="3300">
                <a:solidFill>
                  <a:srgbClr val="FF8837"/>
                </a:solidFill>
                <a:latin typeface="Amasis MT Pro Black" panose="02040A04050005020304" pitchFamily="18" charset="0"/>
              </a:rPr>
              <a:t>THEIR PERCEPTION</a:t>
            </a:r>
          </a:p>
          <a:p>
            <a:pPr algn="ctr"/>
            <a:r>
              <a:rPr lang="en-US" sz="3300">
                <a:solidFill>
                  <a:schemeClr val="bg1"/>
                </a:solidFill>
                <a:latin typeface="Amasis MT Pro Black" panose="02040A04050005020304" pitchFamily="18" charset="0"/>
              </a:rPr>
              <a:t>I am a bad kid!</a:t>
            </a:r>
          </a:p>
        </p:txBody>
      </p:sp>
      <p:sp>
        <p:nvSpPr>
          <p:cNvPr id="16" name="Title 15">
            <a:extLst>
              <a:ext uri="{FF2B5EF4-FFF2-40B4-BE49-F238E27FC236}">
                <a16:creationId xmlns:a16="http://schemas.microsoft.com/office/drawing/2014/main" id="{01FE6C6A-9A5B-DB26-E888-203DBCD8B802}"/>
              </a:ext>
            </a:extLst>
          </p:cNvPr>
          <p:cNvSpPr>
            <a:spLocks noGrp="1"/>
          </p:cNvSpPr>
          <p:nvPr>
            <p:ph type="title"/>
          </p:nvPr>
        </p:nvSpPr>
        <p:spPr>
          <a:xfrm>
            <a:off x="3723640" y="146685"/>
            <a:ext cx="5537200" cy="737235"/>
          </a:xfrm>
        </p:spPr>
        <p:txBody>
          <a:bodyPr/>
          <a:lstStyle/>
          <a:p>
            <a:r>
              <a:rPr lang="en-US" b="1"/>
              <a:t>INTENT vs</a:t>
            </a:r>
            <a:r>
              <a:rPr lang="en-US" b="1">
                <a:solidFill>
                  <a:schemeClr val="bg1"/>
                </a:solidFill>
              </a:rPr>
              <a:t> PERCEPTION</a:t>
            </a:r>
          </a:p>
        </p:txBody>
      </p:sp>
    </p:spTree>
    <p:extLst>
      <p:ext uri="{BB962C8B-B14F-4D97-AF65-F5344CB8AC3E}">
        <p14:creationId xmlns:p14="http://schemas.microsoft.com/office/powerpoint/2010/main" val="295031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young child&#10;&#10;Description automatically generated">
            <a:extLst>
              <a:ext uri="{FF2B5EF4-FFF2-40B4-BE49-F238E27FC236}">
                <a16:creationId xmlns:a16="http://schemas.microsoft.com/office/drawing/2014/main" id="{98C09F61-3822-C349-14CE-1DF8921F261E}"/>
              </a:ext>
            </a:extLst>
          </p:cNvPr>
          <p:cNvPicPr>
            <a:picLocks noChangeAspect="1"/>
          </p:cNvPicPr>
          <p:nvPr/>
        </p:nvPicPr>
        <p:blipFill rotWithShape="1">
          <a:blip r:embed="rId2">
            <a:extLst>
              <a:ext uri="{28A0092B-C50C-407E-A947-70E740481C1C}">
                <a14:useLocalDpi xmlns:a14="http://schemas.microsoft.com/office/drawing/2010/main" val="0"/>
              </a:ext>
            </a:extLst>
          </a:blip>
          <a:srcRect l="17961" t="9091" r="5328"/>
          <a:stretch/>
        </p:blipFill>
        <p:spPr>
          <a:xfrm>
            <a:off x="3522468" y="10"/>
            <a:ext cx="8669532"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2628A3D-2175-6279-6A08-41EF8CF2DAE5}"/>
              </a:ext>
            </a:extLst>
          </p:cNvPr>
          <p:cNvSpPr>
            <a:spLocks noGrp="1"/>
          </p:cNvSpPr>
          <p:nvPr>
            <p:ph type="title"/>
          </p:nvPr>
        </p:nvSpPr>
        <p:spPr>
          <a:xfrm>
            <a:off x="371094" y="1161288"/>
            <a:ext cx="3891026" cy="1124712"/>
          </a:xfrm>
        </p:spPr>
        <p:txBody>
          <a:bodyPr vert="horz" lIns="91440" tIns="45720" rIns="91440" bIns="45720" rtlCol="0" anchor="b">
            <a:normAutofit/>
          </a:bodyPr>
          <a:lstStyle/>
          <a:p>
            <a:r>
              <a:rPr lang="en-US" sz="3300">
                <a:solidFill>
                  <a:srgbClr val="FF8837"/>
                </a:solidFill>
                <a:latin typeface="Amasis MT Pro Black" panose="02040A04050005020304" pitchFamily="18" charset="0"/>
              </a:rPr>
              <a:t>Am I a bad kid?</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F53C5FA-173C-1C59-A688-7F0D1D176360}"/>
              </a:ext>
            </a:extLst>
          </p:cNvPr>
          <p:cNvSpPr txBox="1"/>
          <p:nvPr/>
        </p:nvSpPr>
        <p:spPr>
          <a:xfrm>
            <a:off x="371094" y="2718054"/>
            <a:ext cx="6728106" cy="3951986"/>
          </a:xfrm>
          <a:prstGeom prst="rect">
            <a:avLst/>
          </a:prstGeom>
        </p:spPr>
        <p:txBody>
          <a:bodyPr vert="horz" lIns="91440" tIns="45720" rIns="91440" bIns="45720" rtlCol="0" anchor="t">
            <a:noAutofit/>
          </a:bodyPr>
          <a:lstStyle/>
          <a:p>
            <a:pPr marR="0">
              <a:lnSpc>
                <a:spcPct val="150000"/>
              </a:lnSpc>
              <a:spcBef>
                <a:spcPts val="0"/>
              </a:spcBef>
              <a:spcAft>
                <a:spcPts val="1200"/>
              </a:spcAft>
            </a:pPr>
            <a:r>
              <a:rPr lang="en-US" sz="2600">
                <a:solidFill>
                  <a:schemeClr val="bg1"/>
                </a:solidFill>
              </a:rPr>
              <a:t>Up to 80% of parental feedback before age of five uses negative words like </a:t>
            </a:r>
            <a:r>
              <a:rPr lang="en-US" sz="2600" b="1" i="1">
                <a:solidFill>
                  <a:schemeClr val="bg1"/>
                </a:solidFill>
              </a:rPr>
              <a:t>stop</a:t>
            </a:r>
            <a:r>
              <a:rPr lang="en-US" sz="2600">
                <a:solidFill>
                  <a:schemeClr val="bg1"/>
                </a:solidFill>
              </a:rPr>
              <a:t>, </a:t>
            </a:r>
            <a:r>
              <a:rPr lang="en-US" sz="2600" b="1" i="1">
                <a:solidFill>
                  <a:schemeClr val="bg1"/>
                </a:solidFill>
              </a:rPr>
              <a:t>don’t</a:t>
            </a:r>
            <a:r>
              <a:rPr lang="en-US" sz="2600">
                <a:solidFill>
                  <a:schemeClr val="bg1"/>
                </a:solidFill>
              </a:rPr>
              <a:t>, </a:t>
            </a:r>
            <a:r>
              <a:rPr lang="en-US" sz="2600" b="1" i="1">
                <a:solidFill>
                  <a:schemeClr val="bg1"/>
                </a:solidFill>
              </a:rPr>
              <a:t>no</a:t>
            </a:r>
            <a:r>
              <a:rPr lang="en-US" sz="2600">
                <a:solidFill>
                  <a:schemeClr val="bg1"/>
                </a:solidFill>
              </a:rPr>
              <a:t>, and other “negative” statements.  Most, if not all, of these answers and reactions are tied to creating boundaries and rules to keep your child safe or respectful.  </a:t>
            </a:r>
          </a:p>
          <a:p>
            <a:pPr indent="-228600">
              <a:lnSpc>
                <a:spcPct val="150000"/>
              </a:lnSpc>
              <a:spcAft>
                <a:spcPts val="600"/>
              </a:spcAft>
              <a:buFont typeface="Arial" panose="020B0604020202020204" pitchFamily="34" charset="0"/>
              <a:buChar char="•"/>
            </a:pPr>
            <a:endParaRPr lang="en-US" sz="2600">
              <a:solidFill>
                <a:schemeClr val="bg1"/>
              </a:solidFill>
            </a:endParaRPr>
          </a:p>
        </p:txBody>
      </p:sp>
    </p:spTree>
    <p:extLst>
      <p:ext uri="{BB962C8B-B14F-4D97-AF65-F5344CB8AC3E}">
        <p14:creationId xmlns:p14="http://schemas.microsoft.com/office/powerpoint/2010/main" val="202396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child's hand&#10;&#10;Description automatically generated">
            <a:extLst>
              <a:ext uri="{FF2B5EF4-FFF2-40B4-BE49-F238E27FC236}">
                <a16:creationId xmlns:a16="http://schemas.microsoft.com/office/drawing/2014/main" id="{1901BC48-7801-0567-62E1-92BB8EA53CFF}"/>
              </a:ext>
            </a:extLst>
          </p:cNvPr>
          <p:cNvPicPr>
            <a:picLocks noChangeAspect="1"/>
          </p:cNvPicPr>
          <p:nvPr/>
        </p:nvPicPr>
        <p:blipFill rotWithShape="1">
          <a:blip r:embed="rId2">
            <a:extLst>
              <a:ext uri="{28A0092B-C50C-407E-A947-70E740481C1C}">
                <a14:useLocalDpi xmlns:a14="http://schemas.microsoft.com/office/drawing/2010/main" val="0"/>
              </a:ext>
            </a:extLst>
          </a:blip>
          <a:srcRect l="28130" t="3132" r="-78" b="11594"/>
          <a:stretch/>
        </p:blipFill>
        <p:spPr>
          <a:xfrm>
            <a:off x="-7180" y="-9321"/>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767520-AC55-DDFD-F8BE-722C5C1A98E6}"/>
              </a:ext>
            </a:extLst>
          </p:cNvPr>
          <p:cNvSpPr txBox="1"/>
          <p:nvPr/>
        </p:nvSpPr>
        <p:spPr>
          <a:xfrm>
            <a:off x="7283232" y="1166815"/>
            <a:ext cx="4625567" cy="5407634"/>
          </a:xfrm>
          <a:prstGeom prst="rect">
            <a:avLst/>
          </a:prstGeom>
          <a:noFill/>
        </p:spPr>
        <p:txBody>
          <a:bodyPr wrap="square">
            <a:spAutoFit/>
          </a:bodyPr>
          <a:lstStyle/>
          <a:p>
            <a:pPr marL="228600" lvl="1">
              <a:lnSpc>
                <a:spcPct val="90000"/>
              </a:lnSpc>
              <a:spcAft>
                <a:spcPts val="1200"/>
              </a:spcAft>
            </a:pPr>
            <a:r>
              <a:rPr lang="en-US"/>
              <a:t>CHILD:  </a:t>
            </a:r>
            <a:r>
              <a:rPr lang="en-US" i="1"/>
              <a:t>Mommy, am I a bad kid?</a:t>
            </a:r>
          </a:p>
          <a:p>
            <a:pPr marL="228600" lvl="1">
              <a:lnSpc>
                <a:spcPct val="90000"/>
              </a:lnSpc>
              <a:spcAft>
                <a:spcPts val="1200"/>
              </a:spcAft>
            </a:pPr>
            <a:r>
              <a:rPr lang="en-US"/>
              <a:t>PARENT:  </a:t>
            </a:r>
            <a:r>
              <a:rPr lang="en-US" i="1"/>
              <a:t>No, honey.  Why are you asking that?</a:t>
            </a:r>
          </a:p>
          <a:p>
            <a:pPr marL="228600" lvl="1">
              <a:lnSpc>
                <a:spcPct val="90000"/>
              </a:lnSpc>
              <a:spcAft>
                <a:spcPts val="1200"/>
              </a:spcAft>
            </a:pPr>
            <a:r>
              <a:rPr lang="en-US"/>
              <a:t>CHILD:  Y</a:t>
            </a:r>
            <a:r>
              <a:rPr lang="en-US" i="1"/>
              <a:t>ou always say “no” to me and tell me to “stop it.”</a:t>
            </a:r>
          </a:p>
          <a:p>
            <a:pPr marL="228600" lvl="1">
              <a:lnSpc>
                <a:spcPct val="90000"/>
              </a:lnSpc>
              <a:spcAft>
                <a:spcPts val="1200"/>
              </a:spcAft>
            </a:pPr>
            <a:r>
              <a:rPr lang="en-US"/>
              <a:t>PARENT:  </a:t>
            </a:r>
            <a:r>
              <a:rPr lang="en-US" i="1"/>
              <a:t>Can you, please, give me an example?</a:t>
            </a:r>
          </a:p>
          <a:p>
            <a:pPr marL="228600" lvl="1">
              <a:lnSpc>
                <a:spcPct val="90000"/>
              </a:lnSpc>
              <a:spcAft>
                <a:spcPts val="1200"/>
              </a:spcAft>
            </a:pPr>
            <a:r>
              <a:rPr lang="en-US"/>
              <a:t>CHILD:  </a:t>
            </a:r>
            <a:r>
              <a:rPr lang="en-US" i="1"/>
              <a:t>When riding my bike without shoes, you told me to stop.</a:t>
            </a:r>
          </a:p>
          <a:p>
            <a:pPr marL="228600" lvl="1">
              <a:lnSpc>
                <a:spcPct val="90000"/>
              </a:lnSpc>
              <a:spcAft>
                <a:spcPts val="1200"/>
              </a:spcAft>
            </a:pPr>
            <a:r>
              <a:rPr lang="en-US"/>
              <a:t>PARENT:  </a:t>
            </a:r>
            <a:r>
              <a:rPr lang="en-US" i="1"/>
              <a:t>I said that because you could have caught your toes in the moving parts and that would hurt you. I say that to keep your feet safe!</a:t>
            </a:r>
          </a:p>
          <a:p>
            <a:pPr marL="228600" lvl="1">
              <a:lnSpc>
                <a:spcPct val="90000"/>
              </a:lnSpc>
              <a:spcAft>
                <a:spcPts val="1200"/>
              </a:spcAft>
            </a:pPr>
            <a:r>
              <a:rPr lang="en-US"/>
              <a:t>CHILD:  </a:t>
            </a:r>
            <a:r>
              <a:rPr lang="en-US" i="1"/>
              <a:t>Oh!  Now, I understand.  Thank you, Mommy!</a:t>
            </a:r>
          </a:p>
          <a:p>
            <a:pPr marL="228600" lvl="1">
              <a:lnSpc>
                <a:spcPct val="90000"/>
              </a:lnSpc>
              <a:spcAft>
                <a:spcPts val="1200"/>
              </a:spcAft>
            </a:pPr>
            <a:r>
              <a:rPr lang="en-US"/>
              <a:t>PARENT:  </a:t>
            </a:r>
            <a:r>
              <a:rPr lang="en-US" i="1"/>
              <a:t>My pleasure!  I love you, so I want you to be safe!</a:t>
            </a:r>
          </a:p>
        </p:txBody>
      </p:sp>
      <p:sp>
        <p:nvSpPr>
          <p:cNvPr id="7" name="TextBox 6">
            <a:extLst>
              <a:ext uri="{FF2B5EF4-FFF2-40B4-BE49-F238E27FC236}">
                <a16:creationId xmlns:a16="http://schemas.microsoft.com/office/drawing/2014/main" id="{32BFEC34-D145-DD78-A1F9-C5FF830275FB}"/>
              </a:ext>
            </a:extLst>
          </p:cNvPr>
          <p:cNvSpPr txBox="1"/>
          <p:nvPr/>
        </p:nvSpPr>
        <p:spPr>
          <a:xfrm>
            <a:off x="388800" y="5400000"/>
            <a:ext cx="5983200" cy="1107996"/>
          </a:xfrm>
          <a:prstGeom prst="rect">
            <a:avLst/>
          </a:prstGeom>
          <a:solidFill>
            <a:srgbClr val="31589F">
              <a:alpha val="50196"/>
            </a:srgbClr>
          </a:solidFill>
        </p:spPr>
        <p:txBody>
          <a:bodyPr wrap="square" rtlCol="0">
            <a:spAutoFit/>
          </a:bodyPr>
          <a:lstStyle/>
          <a:p>
            <a:r>
              <a:rPr lang="en-US" sz="2200">
                <a:solidFill>
                  <a:schemeClr val="bg1"/>
                </a:solidFill>
              </a:rPr>
              <a:t>TIP:  Let them get ALL of their thoughts out before you respond so they know you care about their feelings, and you understand how to respond.</a:t>
            </a:r>
          </a:p>
        </p:txBody>
      </p:sp>
    </p:spTree>
    <p:extLst>
      <p:ext uri="{BB962C8B-B14F-4D97-AF65-F5344CB8AC3E}">
        <p14:creationId xmlns:p14="http://schemas.microsoft.com/office/powerpoint/2010/main" val="113783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C0EDD2-C493-E66F-8FDB-89613B76D541}"/>
              </a:ext>
            </a:extLst>
          </p:cNvPr>
          <p:cNvPicPr>
            <a:picLocks noChangeAspect="1"/>
          </p:cNvPicPr>
          <p:nvPr/>
        </p:nvPicPr>
        <p:blipFill rotWithShape="1">
          <a:blip r:embed="rId2">
            <a:extLst>
              <a:ext uri="{28A0092B-C50C-407E-A947-70E740481C1C}">
                <a14:useLocalDpi xmlns:a14="http://schemas.microsoft.com/office/drawing/2010/main" val="0"/>
              </a:ext>
            </a:extLst>
          </a:blip>
          <a:srcRect l="2915" t="265" r="17913" b="-265"/>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8BB826-341B-1B5F-88FB-D6EADA4EA382}"/>
              </a:ext>
            </a:extLst>
          </p:cNvPr>
          <p:cNvSpPr>
            <a:spLocks noGrp="1"/>
          </p:cNvSpPr>
          <p:nvPr>
            <p:ph type="title"/>
          </p:nvPr>
        </p:nvSpPr>
        <p:spPr>
          <a:xfrm>
            <a:off x="0" y="99187"/>
            <a:ext cx="4031973" cy="2310644"/>
          </a:xfrm>
        </p:spPr>
        <p:txBody>
          <a:bodyPr vert="horz" lIns="91440" tIns="45720" rIns="91440" bIns="45720" rtlCol="0" anchor="ctr">
            <a:normAutofit/>
          </a:bodyPr>
          <a:lstStyle/>
          <a:p>
            <a:pPr algn="ctr">
              <a:lnSpc>
                <a:spcPct val="100000"/>
              </a:lnSpc>
              <a:spcBef>
                <a:spcPts val="0"/>
              </a:spcBef>
              <a:spcAft>
                <a:spcPts val="1200"/>
              </a:spcAft>
            </a:pPr>
            <a:r>
              <a:rPr lang="en-US" sz="3600" b="1">
                <a:solidFill>
                  <a:srgbClr val="FFFFFF"/>
                </a:solidFill>
              </a:rPr>
              <a:t>UNDERSTANDING</a:t>
            </a:r>
            <a:br>
              <a:rPr lang="en-US" sz="3600" b="1">
                <a:solidFill>
                  <a:srgbClr val="FFFFFF"/>
                </a:solidFill>
              </a:rPr>
            </a:br>
            <a:r>
              <a:rPr lang="en-US" sz="3600" b="1">
                <a:solidFill>
                  <a:srgbClr val="FFFFFF"/>
                </a:solidFill>
              </a:rPr>
              <a:t>Is A Parent’s</a:t>
            </a:r>
            <a:br>
              <a:rPr lang="en-US" sz="3600" b="1">
                <a:solidFill>
                  <a:srgbClr val="FFFFFF"/>
                </a:solidFill>
              </a:rPr>
            </a:br>
            <a:r>
              <a:rPr lang="en-US" sz="3600" b="1">
                <a:solidFill>
                  <a:srgbClr val="FFFFFF"/>
                </a:solidFill>
              </a:rPr>
              <a:t>Superpower!</a:t>
            </a:r>
          </a:p>
        </p:txBody>
      </p:sp>
      <p:sp>
        <p:nvSpPr>
          <p:cNvPr id="5" name="TextBox 4">
            <a:extLst>
              <a:ext uri="{FF2B5EF4-FFF2-40B4-BE49-F238E27FC236}">
                <a16:creationId xmlns:a16="http://schemas.microsoft.com/office/drawing/2014/main" id="{DC62B43C-9EA0-00EB-363F-A76D06BFDB3A}"/>
              </a:ext>
            </a:extLst>
          </p:cNvPr>
          <p:cNvSpPr txBox="1"/>
          <p:nvPr/>
        </p:nvSpPr>
        <p:spPr>
          <a:xfrm>
            <a:off x="383019" y="3236872"/>
            <a:ext cx="3552482" cy="2954655"/>
          </a:xfrm>
          <a:prstGeom prst="rect">
            <a:avLst/>
          </a:prstGeom>
          <a:noFill/>
        </p:spPr>
        <p:txBody>
          <a:bodyPr wrap="square" rtlCol="0">
            <a:spAutoFit/>
          </a:bodyPr>
          <a:lstStyle/>
          <a:p>
            <a:pPr>
              <a:spcBef>
                <a:spcPts val="1200"/>
              </a:spcBef>
            </a:pPr>
            <a:r>
              <a:rPr lang="en-US" sz="2200">
                <a:solidFill>
                  <a:schemeClr val="bg1"/>
                </a:solidFill>
              </a:rPr>
              <a:t>Everyone, including adults, wants to feel validated and appreciated.</a:t>
            </a:r>
          </a:p>
          <a:p>
            <a:pPr>
              <a:spcBef>
                <a:spcPts val="1200"/>
              </a:spcBef>
            </a:pPr>
            <a:r>
              <a:rPr lang="en-US" sz="2200">
                <a:solidFill>
                  <a:schemeClr val="bg1"/>
                </a:solidFill>
              </a:rPr>
              <a:t>Through understanding, which is not the same as agreeing, we can create healthy, positive relationships with our children!</a:t>
            </a:r>
          </a:p>
        </p:txBody>
      </p:sp>
    </p:spTree>
    <p:extLst>
      <p:ext uri="{BB962C8B-B14F-4D97-AF65-F5344CB8AC3E}">
        <p14:creationId xmlns:p14="http://schemas.microsoft.com/office/powerpoint/2010/main" val="1718100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a:blip r:embed="rId2">
            <a:extLst>
              <a:ext uri="{28A0092B-C50C-407E-A947-70E740481C1C}">
                <a14:useLocalDpi xmlns:a14="http://schemas.microsoft.com/office/drawing/2010/main" val="0"/>
              </a:ext>
            </a:extLst>
          </a:blip>
          <a:srcRect t="13475" b="13475"/>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SAY</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COMMUNICATION:  BAD BEHAVIORS VS BAD CHILD</a:t>
            </a:r>
          </a:p>
        </p:txBody>
      </p:sp>
    </p:spTree>
    <p:extLst>
      <p:ext uri="{BB962C8B-B14F-4D97-AF65-F5344CB8AC3E}">
        <p14:creationId xmlns:p14="http://schemas.microsoft.com/office/powerpoint/2010/main" val="91999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hild with painted hands&#10;&#10;Description automatically generated">
            <a:extLst>
              <a:ext uri="{FF2B5EF4-FFF2-40B4-BE49-F238E27FC236}">
                <a16:creationId xmlns:a16="http://schemas.microsoft.com/office/drawing/2014/main" id="{8C64296B-F161-ACD6-2A9C-8D2F788D0C9B}"/>
              </a:ext>
            </a:extLst>
          </p:cNvPr>
          <p:cNvPicPr>
            <a:picLocks noChangeAspect="1"/>
          </p:cNvPicPr>
          <p:nvPr/>
        </p:nvPicPr>
        <p:blipFill rotWithShape="1">
          <a:blip r:embed="rId2">
            <a:extLst>
              <a:ext uri="{28A0092B-C50C-407E-A947-70E740481C1C}">
                <a14:useLocalDpi xmlns:a14="http://schemas.microsoft.com/office/drawing/2010/main" val="0"/>
              </a:ext>
            </a:extLst>
          </a:blip>
          <a:srcRect t="6338" r="-2" b="2468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nice room with toys on the floor&#10;&#10;Description automatically generated">
            <a:extLst>
              <a:ext uri="{FF2B5EF4-FFF2-40B4-BE49-F238E27FC236}">
                <a16:creationId xmlns:a16="http://schemas.microsoft.com/office/drawing/2014/main" id="{D935EA51-C3B8-0E1B-214D-6727CF6A0EFC}"/>
              </a:ext>
            </a:extLst>
          </p:cNvPr>
          <p:cNvPicPr>
            <a:picLocks noChangeAspect="1"/>
          </p:cNvPicPr>
          <p:nvPr/>
        </p:nvPicPr>
        <p:blipFill rotWithShape="1">
          <a:blip r:embed="rId3">
            <a:extLst>
              <a:ext uri="{28A0092B-C50C-407E-A947-70E740481C1C}">
                <a14:useLocalDpi xmlns:a14="http://schemas.microsoft.com/office/drawing/2010/main" val="0"/>
              </a:ext>
            </a:extLst>
          </a:blip>
          <a:srcRect t="15514" r="-2" b="1551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4" name="Freeform: Shape 23">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0A9CF7-7E46-FD3B-F63B-FA68048879B3}"/>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400" b="1" kern="1200">
                <a:solidFill>
                  <a:srgbClr val="FF6600"/>
                </a:solidFill>
                <a:latin typeface="+mj-lt"/>
                <a:ea typeface="+mj-ea"/>
                <a:cs typeface="+mj-cs"/>
              </a:rPr>
              <a:t>SEPARATE THE CHILD FROM THE BEHAVIOR</a:t>
            </a:r>
          </a:p>
        </p:txBody>
      </p:sp>
      <p:sp>
        <p:nvSpPr>
          <p:cNvPr id="28" name="Rectangle 27">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0" name="Rectangle 29">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0C54807-347A-A490-4E44-8458D05AC167}"/>
              </a:ext>
            </a:extLst>
          </p:cNvPr>
          <p:cNvSpPr txBox="1"/>
          <p:nvPr/>
        </p:nvSpPr>
        <p:spPr>
          <a:xfrm>
            <a:off x="828000" y="4780800"/>
            <a:ext cx="3830400" cy="1600438"/>
          </a:xfrm>
          <a:prstGeom prst="rect">
            <a:avLst/>
          </a:prstGeom>
          <a:noFill/>
        </p:spPr>
        <p:txBody>
          <a:bodyPr wrap="square" rtlCol="0">
            <a:spAutoFit/>
          </a:bodyPr>
          <a:lstStyle/>
          <a:p>
            <a:pPr marL="342900" indent="-342900">
              <a:spcAft>
                <a:spcPts val="1200"/>
              </a:spcAft>
              <a:buAutoNum type="arabicPeriod"/>
            </a:pPr>
            <a:r>
              <a:rPr lang="en-US" sz="2200"/>
              <a:t>ACKNOWLEDGE YOUR LOVE for the child</a:t>
            </a:r>
          </a:p>
          <a:p>
            <a:pPr marL="342900" indent="-342900">
              <a:spcAft>
                <a:spcPts val="1200"/>
              </a:spcAft>
              <a:buAutoNum type="arabicPeriod"/>
            </a:pPr>
            <a:r>
              <a:rPr lang="en-US" sz="2200"/>
              <a:t>FOCUS ON CHANGING the behavior</a:t>
            </a:r>
          </a:p>
        </p:txBody>
      </p:sp>
    </p:spTree>
    <p:extLst>
      <p:ext uri="{BB962C8B-B14F-4D97-AF65-F5344CB8AC3E}">
        <p14:creationId xmlns:p14="http://schemas.microsoft.com/office/powerpoint/2010/main" val="291873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on a bed&#10;&#10;Description automatically generated">
            <a:extLst>
              <a:ext uri="{FF2B5EF4-FFF2-40B4-BE49-F238E27FC236}">
                <a16:creationId xmlns:a16="http://schemas.microsoft.com/office/drawing/2014/main" id="{E9BC7984-DA00-C665-3049-D92B41F68031}"/>
              </a:ext>
            </a:extLst>
          </p:cNvPr>
          <p:cNvPicPr>
            <a:picLocks noChangeAspect="1"/>
          </p:cNvPicPr>
          <p:nvPr/>
        </p:nvPicPr>
        <p:blipFill rotWithShape="1">
          <a:blip r:embed="rId2">
            <a:extLst>
              <a:ext uri="{28A0092B-C50C-407E-A947-70E740481C1C}">
                <a14:useLocalDpi xmlns:a14="http://schemas.microsoft.com/office/drawing/2010/main" val="0"/>
              </a:ext>
            </a:extLst>
          </a:blip>
          <a:srcRect l="31917" t="9091" r="-1"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8BAFA3-3D9A-ADD8-9993-92A8A74D7085}"/>
              </a:ext>
            </a:extLst>
          </p:cNvPr>
          <p:cNvSpPr txBox="1"/>
          <p:nvPr/>
        </p:nvSpPr>
        <p:spPr>
          <a:xfrm>
            <a:off x="7344000" y="1146439"/>
            <a:ext cx="4629600" cy="5401479"/>
          </a:xfrm>
          <a:prstGeom prst="rect">
            <a:avLst/>
          </a:prstGeom>
          <a:solidFill>
            <a:schemeClr val="bg1"/>
          </a:solidFill>
        </p:spPr>
        <p:txBody>
          <a:bodyPr wrap="square">
            <a:spAutoFit/>
          </a:bodyPr>
          <a:lstStyle/>
          <a:p>
            <a:pPr>
              <a:spcAft>
                <a:spcPts val="600"/>
              </a:spcAft>
            </a:pPr>
            <a:r>
              <a:rPr lang="en-US" sz="2000"/>
              <a:t>PARENT:  </a:t>
            </a:r>
            <a:r>
              <a:rPr lang="en-US" sz="2000" i="1"/>
              <a:t>I love you with all of my heart, and I do not like when you behave like this and leave your room messy. Do you know why?</a:t>
            </a:r>
          </a:p>
          <a:p>
            <a:pPr>
              <a:spcAft>
                <a:spcPts val="600"/>
              </a:spcAft>
            </a:pPr>
            <a:r>
              <a:rPr lang="en-US" sz="2000"/>
              <a:t>CHILD:  </a:t>
            </a:r>
            <a:r>
              <a:rPr lang="en-US" sz="2000" i="1"/>
              <a:t>Because you don’t like my room messy?</a:t>
            </a:r>
          </a:p>
          <a:p>
            <a:pPr>
              <a:spcAft>
                <a:spcPts val="600"/>
              </a:spcAft>
            </a:pPr>
            <a:r>
              <a:rPr lang="en-US" sz="2000"/>
              <a:t>PARENT:  </a:t>
            </a:r>
            <a:r>
              <a:rPr lang="en-US" sz="2000" i="1"/>
              <a:t>That’s right! I love you so much that I want you to live in a safe and clean room! When it is messy, someone can trip and get hurt. And everyone is responsible for cleaning up their messes.</a:t>
            </a:r>
          </a:p>
          <a:p>
            <a:pPr>
              <a:spcAft>
                <a:spcPts val="600"/>
              </a:spcAft>
            </a:pPr>
            <a:r>
              <a:rPr lang="en-US" sz="2000"/>
              <a:t>CHILD:  </a:t>
            </a:r>
            <a:r>
              <a:rPr lang="en-US" sz="2000" i="1"/>
              <a:t>So, you want my room clean because you love me?</a:t>
            </a:r>
          </a:p>
          <a:p>
            <a:pPr>
              <a:spcAft>
                <a:spcPts val="600"/>
              </a:spcAft>
            </a:pPr>
            <a:r>
              <a:rPr lang="en-US" sz="2000"/>
              <a:t>PARENT:  </a:t>
            </a:r>
            <a:r>
              <a:rPr lang="en-US" sz="2000" i="1"/>
              <a:t>Yes, son! That’s right! I want you to have a safe and clean home to live in!</a:t>
            </a:r>
          </a:p>
          <a:p>
            <a:pPr>
              <a:spcAft>
                <a:spcPts val="600"/>
              </a:spcAft>
            </a:pPr>
            <a:r>
              <a:rPr lang="en-US" sz="2000" i="1"/>
              <a:t>CHILD:  OK, Mommy, I’ll go clean my room!</a:t>
            </a:r>
          </a:p>
        </p:txBody>
      </p:sp>
      <p:sp>
        <p:nvSpPr>
          <p:cNvPr id="10" name="TextBox 9">
            <a:extLst>
              <a:ext uri="{FF2B5EF4-FFF2-40B4-BE49-F238E27FC236}">
                <a16:creationId xmlns:a16="http://schemas.microsoft.com/office/drawing/2014/main" id="{8E0B3A25-9C5B-6FB2-3074-B9D1CA6F12DB}"/>
              </a:ext>
            </a:extLst>
          </p:cNvPr>
          <p:cNvSpPr txBox="1"/>
          <p:nvPr/>
        </p:nvSpPr>
        <p:spPr>
          <a:xfrm>
            <a:off x="388800" y="5400000"/>
            <a:ext cx="5983200" cy="1107996"/>
          </a:xfrm>
          <a:prstGeom prst="rect">
            <a:avLst/>
          </a:prstGeom>
          <a:solidFill>
            <a:srgbClr val="339966">
              <a:alpha val="49804"/>
            </a:srgbClr>
          </a:solidFill>
        </p:spPr>
        <p:txBody>
          <a:bodyPr wrap="square" rtlCol="0">
            <a:spAutoFit/>
          </a:bodyPr>
          <a:lstStyle/>
          <a:p>
            <a:r>
              <a:rPr lang="en-US" sz="2200">
                <a:solidFill>
                  <a:schemeClr val="bg1"/>
                </a:solidFill>
              </a:rPr>
              <a:t>TIP:  CELEBRATE when your child understands how happy it makes you when he understands his responsibilities and the behavior doesn’t exist. </a:t>
            </a:r>
          </a:p>
        </p:txBody>
      </p:sp>
    </p:spTree>
    <p:extLst>
      <p:ext uri="{BB962C8B-B14F-4D97-AF65-F5344CB8AC3E}">
        <p14:creationId xmlns:p14="http://schemas.microsoft.com/office/powerpoint/2010/main" val="15876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D0BB-5B6D-9BE7-6E4C-0551820F8DD4}"/>
              </a:ext>
            </a:extLst>
          </p:cNvPr>
          <p:cNvSpPr>
            <a:spLocks noGrp="1"/>
          </p:cNvSpPr>
          <p:nvPr>
            <p:ph type="title"/>
          </p:nvPr>
        </p:nvSpPr>
        <p:spPr/>
        <p:txBody>
          <a:bodyPr/>
          <a:lstStyle/>
          <a:p>
            <a:r>
              <a:rPr lang="en-US" b="1">
                <a:solidFill>
                  <a:srgbClr val="FF6600"/>
                </a:solidFill>
              </a:rPr>
              <a:t>TIME-OUTS HELP BOTH PARENT AND CHILD</a:t>
            </a:r>
          </a:p>
        </p:txBody>
      </p:sp>
      <p:pic>
        <p:nvPicPr>
          <p:cNvPr id="8" name="Content Placeholder 7" descr="A person screaming with her hands up&#10;&#10;Description automatically generated">
            <a:extLst>
              <a:ext uri="{FF2B5EF4-FFF2-40B4-BE49-F238E27FC236}">
                <a16:creationId xmlns:a16="http://schemas.microsoft.com/office/drawing/2014/main" id="{9F8FA415-FCA3-4E0B-5F7E-76CDAE54E6D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899" r="11991"/>
          <a:stretch/>
        </p:blipFill>
        <p:spPr>
          <a:xfrm>
            <a:off x="838200" y="1825625"/>
            <a:ext cx="5181600" cy="4369583"/>
          </a:xfrm>
        </p:spPr>
      </p:pic>
      <p:pic>
        <p:nvPicPr>
          <p:cNvPr id="10" name="Content Placeholder 9" descr="A child standing in a corner&#10;&#10;Description automatically generated">
            <a:extLst>
              <a:ext uri="{FF2B5EF4-FFF2-40B4-BE49-F238E27FC236}">
                <a16:creationId xmlns:a16="http://schemas.microsoft.com/office/drawing/2014/main" id="{0BA29C78-36FE-CD18-9BCD-9B6A7CCE044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620" r="3270"/>
          <a:stretch/>
        </p:blipFill>
        <p:spPr>
          <a:xfrm>
            <a:off x="6172202" y="1825625"/>
            <a:ext cx="5181600" cy="4369583"/>
          </a:xfrm>
        </p:spPr>
      </p:pic>
      <p:sp>
        <p:nvSpPr>
          <p:cNvPr id="11" name="TextBox 10">
            <a:extLst>
              <a:ext uri="{FF2B5EF4-FFF2-40B4-BE49-F238E27FC236}">
                <a16:creationId xmlns:a16="http://schemas.microsoft.com/office/drawing/2014/main" id="{1B28F30C-02B5-8CE7-604F-D588B58C513A}"/>
              </a:ext>
            </a:extLst>
          </p:cNvPr>
          <p:cNvSpPr txBox="1"/>
          <p:nvPr/>
        </p:nvSpPr>
        <p:spPr>
          <a:xfrm>
            <a:off x="828602" y="5336399"/>
            <a:ext cx="5181600" cy="769441"/>
          </a:xfrm>
          <a:prstGeom prst="rect">
            <a:avLst/>
          </a:prstGeom>
          <a:noFill/>
        </p:spPr>
        <p:txBody>
          <a:bodyPr wrap="square" rtlCol="0">
            <a:spAutoFit/>
          </a:bodyPr>
          <a:lstStyle/>
          <a:p>
            <a:pPr algn="ctr"/>
            <a:r>
              <a:rPr lang="en-US" sz="2200" b="1">
                <a:solidFill>
                  <a:schemeClr val="bg1"/>
                </a:solidFill>
              </a:rPr>
              <a:t>STOP! Take time to calm down!</a:t>
            </a:r>
          </a:p>
          <a:p>
            <a:pPr algn="ctr"/>
            <a:r>
              <a:rPr lang="en-US" sz="2200" b="1" i="1">
                <a:solidFill>
                  <a:schemeClr val="bg1"/>
                </a:solidFill>
              </a:rPr>
              <a:t>PSSST…it’s OK to put yourself in time-out!</a:t>
            </a:r>
          </a:p>
        </p:txBody>
      </p:sp>
      <p:sp>
        <p:nvSpPr>
          <p:cNvPr id="12" name="TextBox 11">
            <a:extLst>
              <a:ext uri="{FF2B5EF4-FFF2-40B4-BE49-F238E27FC236}">
                <a16:creationId xmlns:a16="http://schemas.microsoft.com/office/drawing/2014/main" id="{6BCF55F1-6036-7264-7FE7-7D215FCF6426}"/>
              </a:ext>
            </a:extLst>
          </p:cNvPr>
          <p:cNvSpPr txBox="1"/>
          <p:nvPr/>
        </p:nvSpPr>
        <p:spPr>
          <a:xfrm>
            <a:off x="6181798" y="5336400"/>
            <a:ext cx="5181600" cy="769441"/>
          </a:xfrm>
          <a:prstGeom prst="rect">
            <a:avLst/>
          </a:prstGeom>
          <a:noFill/>
        </p:spPr>
        <p:txBody>
          <a:bodyPr wrap="square" rtlCol="0">
            <a:spAutoFit/>
          </a:bodyPr>
          <a:lstStyle/>
          <a:p>
            <a:pPr algn="ctr"/>
            <a:r>
              <a:rPr lang="en-US" sz="2200" b="1">
                <a:solidFill>
                  <a:schemeClr val="bg1"/>
                </a:solidFill>
                <a:effectLst>
                  <a:outerShdw blurRad="38100" dist="38100" dir="2700000" algn="tl">
                    <a:srgbClr val="000000">
                      <a:alpha val="43137"/>
                    </a:srgbClr>
                  </a:outerShdw>
                </a:effectLst>
              </a:rPr>
              <a:t>Ask the child to think </a:t>
            </a:r>
          </a:p>
          <a:p>
            <a:pPr algn="ctr"/>
            <a:r>
              <a:rPr lang="en-US" sz="2200" b="1">
                <a:solidFill>
                  <a:schemeClr val="bg1"/>
                </a:solidFill>
                <a:effectLst>
                  <a:outerShdw blurRad="38100" dist="38100" dir="2700000" algn="tl">
                    <a:srgbClr val="000000">
                      <a:alpha val="43137"/>
                    </a:srgbClr>
                  </a:outerShdw>
                </a:effectLst>
              </a:rPr>
              <a:t>about WHY he’s in trouble.</a:t>
            </a:r>
          </a:p>
        </p:txBody>
      </p:sp>
    </p:spTree>
    <p:extLst>
      <p:ext uri="{BB962C8B-B14F-4D97-AF65-F5344CB8AC3E}">
        <p14:creationId xmlns:p14="http://schemas.microsoft.com/office/powerpoint/2010/main" val="420080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looking at an hourglass&#10;&#10;Description automatically generated">
            <a:extLst>
              <a:ext uri="{FF2B5EF4-FFF2-40B4-BE49-F238E27FC236}">
                <a16:creationId xmlns:a16="http://schemas.microsoft.com/office/drawing/2014/main" id="{0598DEB0-7DF8-43FA-7436-EE862A8093FA}"/>
              </a:ext>
            </a:extLst>
          </p:cNvPr>
          <p:cNvPicPr>
            <a:picLocks noChangeAspect="1"/>
          </p:cNvPicPr>
          <p:nvPr/>
        </p:nvPicPr>
        <p:blipFill rotWithShape="1">
          <a:blip r:embed="rId2">
            <a:extLst>
              <a:ext uri="{28A0092B-C50C-407E-A947-70E740481C1C}">
                <a14:useLocalDpi xmlns:a14="http://schemas.microsoft.com/office/drawing/2010/main" val="0"/>
              </a:ext>
            </a:extLst>
          </a:blip>
          <a:srcRect r="20783"/>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571EB8-F0C6-9E2B-C230-A3B406654F10}"/>
              </a:ext>
            </a:extLst>
          </p:cNvPr>
          <p:cNvSpPr>
            <a:spLocks noGrp="1"/>
          </p:cNvSpPr>
          <p:nvPr>
            <p:ph type="title"/>
          </p:nvPr>
        </p:nvSpPr>
        <p:spPr>
          <a:xfrm>
            <a:off x="492084" y="338401"/>
            <a:ext cx="3052293" cy="1857600"/>
          </a:xfrm>
        </p:spPr>
        <p:txBody>
          <a:bodyPr vert="horz" lIns="91440" tIns="45720" rIns="91440" bIns="45720" rtlCol="0" anchor="ctr">
            <a:normAutofit fontScale="90000"/>
          </a:bodyPr>
          <a:lstStyle/>
          <a:p>
            <a:pPr algn="ctr">
              <a:lnSpc>
                <a:spcPct val="100000"/>
              </a:lnSpc>
            </a:pPr>
            <a:r>
              <a:rPr lang="en-US" sz="4000" b="1">
                <a:solidFill>
                  <a:srgbClr val="FFFFFF"/>
                </a:solidFill>
              </a:rPr>
              <a:t>TIME-OUT TIPS  AND TRICKS</a:t>
            </a:r>
          </a:p>
        </p:txBody>
      </p:sp>
      <p:sp>
        <p:nvSpPr>
          <p:cNvPr id="5" name="TextBox 4">
            <a:extLst>
              <a:ext uri="{FF2B5EF4-FFF2-40B4-BE49-F238E27FC236}">
                <a16:creationId xmlns:a16="http://schemas.microsoft.com/office/drawing/2014/main" id="{3043EE82-B29C-56AE-173A-0A707ED5ED91}"/>
              </a:ext>
            </a:extLst>
          </p:cNvPr>
          <p:cNvSpPr txBox="1"/>
          <p:nvPr/>
        </p:nvSpPr>
        <p:spPr>
          <a:xfrm>
            <a:off x="194400" y="2656463"/>
            <a:ext cx="3741101" cy="4001095"/>
          </a:xfrm>
          <a:prstGeom prst="rect">
            <a:avLst/>
          </a:prstGeom>
          <a:noFill/>
        </p:spPr>
        <p:txBody>
          <a:bodyPr wrap="square" rtlCol="0">
            <a:spAutoFit/>
          </a:bodyPr>
          <a:lstStyle/>
          <a:p>
            <a:pPr marL="342900" indent="-342900">
              <a:spcAft>
                <a:spcPts val="600"/>
              </a:spcAft>
              <a:buFontTx/>
              <a:buAutoNum type="arabicPeriod"/>
            </a:pPr>
            <a:r>
              <a:rPr lang="en-US">
                <a:solidFill>
                  <a:schemeClr val="bg1"/>
                </a:solidFill>
              </a:rPr>
              <a:t>Use the time to calm down before speaking to your child.</a:t>
            </a:r>
          </a:p>
          <a:p>
            <a:pPr marL="342900" indent="-342900">
              <a:spcAft>
                <a:spcPts val="600"/>
              </a:spcAft>
              <a:buAutoNum type="arabicPeriod"/>
            </a:pPr>
            <a:r>
              <a:rPr lang="en-US">
                <a:solidFill>
                  <a:schemeClr val="bg1"/>
                </a:solidFill>
              </a:rPr>
              <a:t>Use the time to teach your child safety and manners. Ask them to think about what behavior got them in trouble.</a:t>
            </a:r>
          </a:p>
          <a:p>
            <a:pPr marL="342900" indent="-342900">
              <a:spcAft>
                <a:spcPts val="600"/>
              </a:spcAft>
              <a:buAutoNum type="arabicPeriod"/>
            </a:pPr>
            <a:r>
              <a:rPr lang="en-US">
                <a:solidFill>
                  <a:schemeClr val="bg1"/>
                </a:solidFill>
              </a:rPr>
              <a:t>A good rule for time is one minute for each year old they are.</a:t>
            </a:r>
          </a:p>
          <a:p>
            <a:pPr marL="342900" indent="-342900">
              <a:spcAft>
                <a:spcPts val="600"/>
              </a:spcAft>
              <a:buAutoNum type="arabicPeriod"/>
            </a:pPr>
            <a:r>
              <a:rPr lang="en-US">
                <a:solidFill>
                  <a:schemeClr val="bg1"/>
                </a:solidFill>
              </a:rPr>
              <a:t>Give them a visual to see how long the time-out will last.</a:t>
            </a:r>
          </a:p>
          <a:p>
            <a:pPr marL="342900" indent="-342900">
              <a:spcAft>
                <a:spcPts val="600"/>
              </a:spcAft>
              <a:buAutoNum type="arabicPeriod"/>
            </a:pPr>
            <a:r>
              <a:rPr lang="en-US">
                <a:solidFill>
                  <a:schemeClr val="bg1"/>
                </a:solidFill>
              </a:rPr>
              <a:t>ALWAYS take a few minutes to discuss the behavior and why it should change.</a:t>
            </a:r>
          </a:p>
        </p:txBody>
      </p:sp>
      <p:sp>
        <p:nvSpPr>
          <p:cNvPr id="6" name="TextBox 5">
            <a:extLst>
              <a:ext uri="{FF2B5EF4-FFF2-40B4-BE49-F238E27FC236}">
                <a16:creationId xmlns:a16="http://schemas.microsoft.com/office/drawing/2014/main" id="{ED467EF6-7862-5E9C-010F-862F2C253861}"/>
              </a:ext>
            </a:extLst>
          </p:cNvPr>
          <p:cNvSpPr txBox="1"/>
          <p:nvPr/>
        </p:nvSpPr>
        <p:spPr>
          <a:xfrm>
            <a:off x="4038599" y="5603794"/>
            <a:ext cx="8153401" cy="1107996"/>
          </a:xfrm>
          <a:prstGeom prst="rect">
            <a:avLst/>
          </a:prstGeom>
          <a:noFill/>
        </p:spPr>
        <p:txBody>
          <a:bodyPr wrap="square" rtlCol="0">
            <a:spAutoFit/>
          </a:bodyPr>
          <a:lstStyle/>
          <a:p>
            <a:pPr algn="ctr"/>
            <a:r>
              <a:rPr lang="en-US" sz="3300">
                <a:solidFill>
                  <a:schemeClr val="bg1"/>
                </a:solidFill>
                <a:effectLst>
                  <a:outerShdw blurRad="38100" dist="38100" dir="2700000" algn="tl">
                    <a:srgbClr val="000000">
                      <a:alpha val="43137"/>
                    </a:srgbClr>
                  </a:outerShdw>
                </a:effectLst>
              </a:rPr>
              <a:t>ENCOURAGE THE CHILD TO COME UP WITH THEIR OWN ANSWERS &amp; ACCOUNTABILITY</a:t>
            </a:r>
          </a:p>
        </p:txBody>
      </p:sp>
    </p:spTree>
    <p:extLst>
      <p:ext uri="{BB962C8B-B14F-4D97-AF65-F5344CB8AC3E}">
        <p14:creationId xmlns:p14="http://schemas.microsoft.com/office/powerpoint/2010/main" val="183587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a:blip r:embed="rId2">
            <a:extLst>
              <a:ext uri="{28A0092B-C50C-407E-A947-70E740481C1C}">
                <a14:useLocalDpi xmlns:a14="http://schemas.microsoft.com/office/drawing/2010/main" val="0"/>
              </a:ext>
            </a:extLst>
          </a:blip>
          <a:srcRect t="7842" b="7842"/>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SAY</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COMMUNICATE FOR A LIFELONG RELATIONSHIP</a:t>
            </a:r>
          </a:p>
        </p:txBody>
      </p:sp>
    </p:spTree>
    <p:extLst>
      <p:ext uri="{BB962C8B-B14F-4D97-AF65-F5344CB8AC3E}">
        <p14:creationId xmlns:p14="http://schemas.microsoft.com/office/powerpoint/2010/main" val="145269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kids in clothing jumping in the air&#10;&#10;Description automatically generated">
            <a:extLst>
              <a:ext uri="{FF2B5EF4-FFF2-40B4-BE49-F238E27FC236}">
                <a16:creationId xmlns:a16="http://schemas.microsoft.com/office/drawing/2014/main" id="{2E118A77-E41D-64D9-0D52-1FF2D24EB84E}"/>
              </a:ext>
            </a:extLst>
          </p:cNvPr>
          <p:cNvPicPr>
            <a:picLocks noChangeAspect="1"/>
          </p:cNvPicPr>
          <p:nvPr/>
        </p:nvPicPr>
        <p:blipFill rotWithShape="1">
          <a:blip r:embed="rId3">
            <a:extLst>
              <a:ext uri="{28A0092B-C50C-407E-A947-70E740481C1C}">
                <a14:useLocalDpi xmlns:a14="http://schemas.microsoft.com/office/drawing/2010/main" val="0"/>
              </a:ext>
            </a:extLst>
          </a:blip>
          <a:srcRect t="4508" b="5493"/>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4" name="Rectangle 1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A0B18-1993-2B80-614C-05E31AB3C372}"/>
              </a:ext>
            </a:extLst>
          </p:cNvPr>
          <p:cNvSpPr>
            <a:spLocks noGrp="1"/>
          </p:cNvSpPr>
          <p:nvPr>
            <p:ph type="title"/>
          </p:nvPr>
        </p:nvSpPr>
        <p:spPr>
          <a:xfrm>
            <a:off x="0" y="5746071"/>
            <a:ext cx="12191978" cy="852260"/>
          </a:xfrm>
        </p:spPr>
        <p:txBody>
          <a:bodyPr vert="horz" lIns="91440" tIns="45720" rIns="91440" bIns="45720" rtlCol="0" anchor="ctr">
            <a:normAutofit/>
          </a:bodyPr>
          <a:lstStyle/>
          <a:p>
            <a:pPr algn="ctr"/>
            <a:r>
              <a:rPr lang="en-US" sz="3000" b="1">
                <a:solidFill>
                  <a:srgbClr val="0000FF"/>
                </a:solidFill>
              </a:rPr>
              <a:t>TOOLS FOR PARENTS TO MAKE THEIR KIDS FEEL LIKE </a:t>
            </a:r>
            <a:r>
              <a:rPr lang="en-US" sz="3300" b="1" i="1">
                <a:solidFill>
                  <a:srgbClr val="FF6600"/>
                </a:solidFill>
                <a:latin typeface="ADLaM Display" panose="02010000000000000000" pitchFamily="2" charset="0"/>
                <a:ea typeface="ADLaM Display" panose="02010000000000000000" pitchFamily="2" charset="0"/>
                <a:cs typeface="ADLaM Display" panose="02010000000000000000" pitchFamily="2" charset="0"/>
              </a:rPr>
              <a:t>SUPERHEROES</a:t>
            </a:r>
            <a:endParaRPr lang="en-US" sz="3300" b="1" i="1">
              <a:solidFill>
                <a:srgbClr val="00B050"/>
              </a:solidFill>
            </a:endParaRPr>
          </a:p>
        </p:txBody>
      </p:sp>
    </p:spTree>
    <p:extLst>
      <p:ext uri="{BB962C8B-B14F-4D97-AF65-F5344CB8AC3E}">
        <p14:creationId xmlns:p14="http://schemas.microsoft.com/office/powerpoint/2010/main" val="438296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sitting on a couch&#10;&#10;Description automatically generated">
            <a:extLst>
              <a:ext uri="{FF2B5EF4-FFF2-40B4-BE49-F238E27FC236}">
                <a16:creationId xmlns:a16="http://schemas.microsoft.com/office/drawing/2014/main" id="{2DA3935F-5C7F-82BC-D693-876C781BF49D}"/>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b="9091"/>
          <a:stretch/>
        </p:blipFill>
        <p:spPr>
          <a:xfrm>
            <a:off x="-2" y="10"/>
            <a:ext cx="866851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BE4DD6-0352-1554-8D1B-1BA5AD044F46}"/>
              </a:ext>
            </a:extLst>
          </p:cNvPr>
          <p:cNvSpPr>
            <a:spLocks noGrp="1"/>
          </p:cNvSpPr>
          <p:nvPr>
            <p:ph type="title"/>
          </p:nvPr>
        </p:nvSpPr>
        <p:spPr>
          <a:xfrm>
            <a:off x="7534656" y="1122362"/>
            <a:ext cx="4272504" cy="5436837"/>
          </a:xfrm>
        </p:spPr>
        <p:txBody>
          <a:bodyPr vert="horz" lIns="91440" tIns="45720" rIns="91440" bIns="45720" rtlCol="0" anchor="t">
            <a:normAutofit/>
          </a:bodyPr>
          <a:lstStyle/>
          <a:p>
            <a:pPr>
              <a:spcAft>
                <a:spcPts val="600"/>
              </a:spcAft>
            </a:pPr>
            <a:r>
              <a:rPr lang="en-US" sz="2000">
                <a:solidFill>
                  <a:schemeClr val="bg1"/>
                </a:solidFill>
                <a:latin typeface="+mn-lt"/>
              </a:rPr>
              <a:t>Most people are so busy thinking about their </a:t>
            </a:r>
            <a:r>
              <a:rPr lang="en-US" sz="2000">
                <a:solidFill>
                  <a:schemeClr val="bg1"/>
                </a:solidFill>
                <a:latin typeface="ADLaM Display" panose="02010000000000000000" pitchFamily="2" charset="0"/>
                <a:ea typeface="ADLaM Display" panose="02010000000000000000" pitchFamily="2" charset="0"/>
                <a:cs typeface="ADLaM Display" panose="02010000000000000000" pitchFamily="2" charset="0"/>
              </a:rPr>
              <a:t>RESPONSE</a:t>
            </a:r>
            <a:r>
              <a:rPr lang="en-US" sz="2000">
                <a:solidFill>
                  <a:schemeClr val="bg1"/>
                </a:solidFill>
                <a:latin typeface="+mn-lt"/>
              </a:rPr>
              <a:t> that they miss what is being </a:t>
            </a:r>
            <a:r>
              <a:rPr lang="en-US" sz="2000">
                <a:solidFill>
                  <a:schemeClr val="bg1"/>
                </a:solidFill>
                <a:latin typeface="ADLaM Display" panose="02010000000000000000" pitchFamily="2" charset="0"/>
                <a:ea typeface="ADLaM Display" panose="02010000000000000000" pitchFamily="2" charset="0"/>
                <a:cs typeface="ADLaM Display" panose="02010000000000000000" pitchFamily="2" charset="0"/>
              </a:rPr>
              <a:t>SAID </a:t>
            </a:r>
            <a:r>
              <a:rPr lang="en-US" sz="2000">
                <a:solidFill>
                  <a:schemeClr val="bg1"/>
                </a:solidFill>
                <a:latin typeface="+mn-lt"/>
              </a:rPr>
              <a:t>by the other person.</a:t>
            </a:r>
            <a:br>
              <a:rPr lang="en-US" sz="2000">
                <a:solidFill>
                  <a:schemeClr val="bg1"/>
                </a:solidFill>
                <a:latin typeface="+mn-lt"/>
              </a:rPr>
            </a:br>
            <a:br>
              <a:rPr lang="en-US" sz="2000">
                <a:solidFill>
                  <a:schemeClr val="bg1"/>
                </a:solidFill>
                <a:latin typeface="+mn-lt"/>
              </a:rPr>
            </a:br>
            <a:r>
              <a:rPr lang="en-US" sz="2000" b="1" i="1">
                <a:solidFill>
                  <a:schemeClr val="bg1"/>
                </a:solidFill>
                <a:latin typeface="+mn-lt"/>
              </a:rPr>
              <a:t>No matter how hard it is…</a:t>
            </a:r>
            <a:br>
              <a:rPr lang="en-US" sz="2000" b="1" i="1">
                <a:solidFill>
                  <a:schemeClr val="bg1"/>
                </a:solidFill>
                <a:latin typeface="+mn-lt"/>
              </a:rPr>
            </a:br>
            <a:br>
              <a:rPr lang="en-US" sz="2000">
                <a:solidFill>
                  <a:schemeClr val="bg1"/>
                </a:solidFill>
                <a:latin typeface="+mn-lt"/>
              </a:rPr>
            </a:br>
            <a:r>
              <a:rPr lang="en-US" sz="2000">
                <a:solidFill>
                  <a:schemeClr val="bg1"/>
                </a:solidFill>
                <a:latin typeface="+mn-lt"/>
              </a:rPr>
              <a:t>1. Shut up and listen!</a:t>
            </a:r>
            <a:br>
              <a:rPr lang="en-US" sz="2000">
                <a:solidFill>
                  <a:schemeClr val="bg1"/>
                </a:solidFill>
                <a:latin typeface="+mn-lt"/>
              </a:rPr>
            </a:br>
            <a:r>
              <a:rPr lang="en-US" sz="2000">
                <a:solidFill>
                  <a:schemeClr val="bg1"/>
                </a:solidFill>
                <a:latin typeface="+mn-lt"/>
              </a:rPr>
              <a:t>2. Don’t pass judgment.</a:t>
            </a:r>
            <a:br>
              <a:rPr lang="en-US" sz="2000">
                <a:solidFill>
                  <a:schemeClr val="bg1"/>
                </a:solidFill>
                <a:latin typeface="+mn-lt"/>
              </a:rPr>
            </a:br>
            <a:r>
              <a:rPr lang="en-US" sz="2000">
                <a:solidFill>
                  <a:schemeClr val="bg1"/>
                </a:solidFill>
                <a:latin typeface="+mn-lt"/>
              </a:rPr>
              <a:t>3. Create a safe place for them to tell you anything, even if it is something you don’t want to hear.</a:t>
            </a:r>
            <a:br>
              <a:rPr lang="en-US" sz="2000">
                <a:solidFill>
                  <a:schemeClr val="bg1"/>
                </a:solidFill>
                <a:latin typeface="+mn-lt"/>
              </a:rPr>
            </a:br>
            <a:r>
              <a:rPr lang="en-US" sz="2000">
                <a:solidFill>
                  <a:schemeClr val="bg1"/>
                </a:solidFill>
                <a:latin typeface="+mn-lt"/>
              </a:rPr>
              <a:t>4. Praise them for telling the truth! </a:t>
            </a:r>
            <a:br>
              <a:rPr lang="en-US" sz="2000">
                <a:solidFill>
                  <a:schemeClr val="bg1"/>
                </a:solidFill>
                <a:latin typeface="+mn-lt"/>
              </a:rPr>
            </a:br>
            <a:r>
              <a:rPr lang="en-US" sz="2000">
                <a:solidFill>
                  <a:schemeClr val="bg1"/>
                </a:solidFill>
                <a:latin typeface="+mn-lt"/>
              </a:rPr>
              <a:t>5. Make sure you understand what they tell you by practicing active listening.</a:t>
            </a:r>
            <a:br>
              <a:rPr lang="en-US" sz="2000">
                <a:solidFill>
                  <a:schemeClr val="bg1"/>
                </a:solidFill>
                <a:latin typeface="+mn-lt"/>
              </a:rPr>
            </a:br>
            <a:r>
              <a:rPr lang="en-US" sz="2000">
                <a:solidFill>
                  <a:schemeClr val="bg1"/>
                </a:solidFill>
                <a:latin typeface="+mn-lt"/>
              </a:rPr>
              <a:t>6. After you understand them, then validate them. Example:  “I understand why you feel that way.”</a:t>
            </a:r>
            <a:br>
              <a:rPr lang="en-US" sz="2000">
                <a:solidFill>
                  <a:schemeClr val="bg1"/>
                </a:solidFill>
                <a:latin typeface="+mn-lt"/>
              </a:rPr>
            </a:br>
            <a:r>
              <a:rPr lang="en-US" sz="2000">
                <a:solidFill>
                  <a:schemeClr val="bg1"/>
                </a:solidFill>
                <a:latin typeface="+mn-lt"/>
              </a:rPr>
              <a:t>7. Give your response with empathy.</a:t>
            </a:r>
          </a:p>
        </p:txBody>
      </p:sp>
    </p:spTree>
    <p:extLst>
      <p:ext uri="{BB962C8B-B14F-4D97-AF65-F5344CB8AC3E}">
        <p14:creationId xmlns:p14="http://schemas.microsoft.com/office/powerpoint/2010/main" val="3883033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a child sitting on a couch&#10;&#10;Description automatically generated">
            <a:extLst>
              <a:ext uri="{FF2B5EF4-FFF2-40B4-BE49-F238E27FC236}">
                <a16:creationId xmlns:a16="http://schemas.microsoft.com/office/drawing/2014/main" id="{AD879D4E-0888-142A-360D-F57885451763}"/>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98"/>
          <a:stretch/>
        </p:blipFill>
        <p:spPr>
          <a:xfrm>
            <a:off x="3523486"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543C88-0701-074B-D01F-866C26C275C9}"/>
              </a:ext>
            </a:extLst>
          </p:cNvPr>
          <p:cNvSpPr txBox="1"/>
          <p:nvPr/>
        </p:nvSpPr>
        <p:spPr>
          <a:xfrm>
            <a:off x="371094" y="1074888"/>
            <a:ext cx="6123306" cy="493200"/>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3300" b="1">
                <a:solidFill>
                  <a:srgbClr val="FF6600"/>
                </a:solidFill>
                <a:latin typeface="+mj-lt"/>
                <a:ea typeface="+mj-ea"/>
                <a:cs typeface="+mj-cs"/>
              </a:rPr>
              <a:t>ACTIVE LISTENING </a:t>
            </a:r>
          </a:p>
          <a:p>
            <a:pPr>
              <a:lnSpc>
                <a:spcPct val="90000"/>
              </a:lnSpc>
              <a:spcBef>
                <a:spcPct val="0"/>
              </a:spcBef>
              <a:spcAft>
                <a:spcPts val="600"/>
              </a:spcAft>
            </a:pPr>
            <a:r>
              <a:rPr lang="en-US" sz="3300" b="1">
                <a:solidFill>
                  <a:srgbClr val="FF6600"/>
                </a:solidFill>
                <a:latin typeface="+mj-lt"/>
                <a:ea typeface="+mj-ea"/>
                <a:cs typeface="+mj-cs"/>
              </a:rPr>
              <a:t>BUILDS TRUST</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5180DF6-8D27-F7CA-42C1-0CAEDA890776}"/>
              </a:ext>
            </a:extLst>
          </p:cNvPr>
          <p:cNvSpPr/>
          <p:nvPr/>
        </p:nvSpPr>
        <p:spPr>
          <a:xfrm>
            <a:off x="244800" y="2199600"/>
            <a:ext cx="3607200" cy="49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6D2601A-BFD7-A30F-77B7-4A7F57B48F54}"/>
              </a:ext>
            </a:extLst>
          </p:cNvPr>
          <p:cNvSpPr txBox="1"/>
          <p:nvPr/>
        </p:nvSpPr>
        <p:spPr>
          <a:xfrm>
            <a:off x="301478" y="2411733"/>
            <a:ext cx="5170522" cy="4097068"/>
          </a:xfrm>
          <a:prstGeom prst="rect">
            <a:avLst/>
          </a:prstGeom>
          <a:solidFill>
            <a:srgbClr val="FFFFFF">
              <a:alpha val="10196"/>
            </a:srgbClr>
          </a:solidFill>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2200" b="1"/>
              <a:t>Repeat or rephrase what your child is saying or asking to determine if you are understanding</a:t>
            </a:r>
          </a:p>
          <a:p>
            <a:pPr marL="342900" indent="-228600">
              <a:lnSpc>
                <a:spcPct val="90000"/>
              </a:lnSpc>
              <a:spcAft>
                <a:spcPts val="600"/>
              </a:spcAft>
              <a:buFont typeface="Arial" panose="020B0604020202020204" pitchFamily="34" charset="0"/>
              <a:buChar char="•"/>
            </a:pPr>
            <a:r>
              <a:rPr lang="en-US" sz="2200" b="1"/>
              <a:t>If your child says you didn’t understand, ask more questions about what they are asking or saying until they say that your understanding is what they are saying.  This validates the child and minimizes miscommunication.</a:t>
            </a:r>
          </a:p>
          <a:p>
            <a:pPr marL="342900" indent="-228600">
              <a:lnSpc>
                <a:spcPct val="90000"/>
              </a:lnSpc>
              <a:spcAft>
                <a:spcPts val="600"/>
              </a:spcAft>
              <a:buFont typeface="Arial" panose="020B0604020202020204" pitchFamily="34" charset="0"/>
              <a:buChar char="•"/>
            </a:pPr>
            <a:r>
              <a:rPr lang="en-US" sz="2200" b="1"/>
              <a:t>Answer the question as honestly as possible using words the child understands.</a:t>
            </a:r>
          </a:p>
        </p:txBody>
      </p:sp>
    </p:spTree>
    <p:extLst>
      <p:ext uri="{BB962C8B-B14F-4D97-AF65-F5344CB8AC3E}">
        <p14:creationId xmlns:p14="http://schemas.microsoft.com/office/powerpoint/2010/main" val="994784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child sitting at a table&#10;&#10;Description automatically generated">
            <a:extLst>
              <a:ext uri="{FF2B5EF4-FFF2-40B4-BE49-F238E27FC236}">
                <a16:creationId xmlns:a16="http://schemas.microsoft.com/office/drawing/2014/main" id="{EB341358-F51F-5BB9-656B-6F3EB6877EEA}"/>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b="909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5E3C88-07A1-4611-D1E9-AB4AAB6C0E3C}"/>
              </a:ext>
            </a:extLst>
          </p:cNvPr>
          <p:cNvSpPr txBox="1"/>
          <p:nvPr/>
        </p:nvSpPr>
        <p:spPr>
          <a:xfrm>
            <a:off x="7053944" y="999952"/>
            <a:ext cx="5039710" cy="5704639"/>
          </a:xfrm>
          <a:prstGeom prst="rect">
            <a:avLst/>
          </a:prstGeom>
          <a:solidFill>
            <a:schemeClr val="bg1"/>
          </a:solidFill>
        </p:spPr>
        <p:txBody>
          <a:bodyPr wrap="square">
            <a:spAutoFit/>
          </a:bodyPr>
          <a:lstStyle/>
          <a:p>
            <a:pPr marL="114300">
              <a:lnSpc>
                <a:spcPct val="90000"/>
              </a:lnSpc>
              <a:spcAft>
                <a:spcPts val="600"/>
              </a:spcAft>
            </a:pPr>
            <a:r>
              <a:rPr lang="en-US" sz="2200" b="1">
                <a:solidFill>
                  <a:srgbClr val="FF8837"/>
                </a:solidFill>
              </a:rPr>
              <a:t>IF YOU DON’T KNOW THE ANSWER…</a:t>
            </a:r>
          </a:p>
          <a:p>
            <a:pPr marL="342900" indent="-228600">
              <a:lnSpc>
                <a:spcPct val="90000"/>
              </a:lnSpc>
              <a:spcAft>
                <a:spcPts val="600"/>
              </a:spcAft>
              <a:buFont typeface="Arial" panose="020B0604020202020204" pitchFamily="34" charset="0"/>
              <a:buChar char="•"/>
            </a:pPr>
            <a:r>
              <a:rPr lang="en-US" sz="1900" b="1"/>
              <a:t>Tell them you don’t know the answer and that you will find out. Be honest!</a:t>
            </a:r>
          </a:p>
          <a:p>
            <a:pPr marL="342900" indent="-228600">
              <a:lnSpc>
                <a:spcPct val="90000"/>
              </a:lnSpc>
              <a:spcAft>
                <a:spcPts val="600"/>
              </a:spcAft>
              <a:buFont typeface="Arial" panose="020B0604020202020204" pitchFamily="34" charset="0"/>
              <a:buChar char="•"/>
            </a:pPr>
            <a:r>
              <a:rPr lang="en-US" sz="1900" b="1"/>
              <a:t>Write the question on the whiteboard or chalkboard to acknowledge that you will answer it.</a:t>
            </a:r>
          </a:p>
          <a:p>
            <a:pPr marL="342900" indent="-228600">
              <a:lnSpc>
                <a:spcPct val="90000"/>
              </a:lnSpc>
              <a:spcAft>
                <a:spcPts val="600"/>
              </a:spcAft>
              <a:buFont typeface="Arial" panose="020B0604020202020204" pitchFamily="34" charset="0"/>
              <a:buChar char="•"/>
            </a:pPr>
            <a:r>
              <a:rPr lang="en-US" sz="1900" b="1"/>
              <a:t>Give a reasonable day and time deadline for when you will answer.  If you don’t have the answer within this period, acknowledge the question again, explain why you don’t have the answer yet, and move the deadline for answering.  </a:t>
            </a:r>
          </a:p>
          <a:p>
            <a:pPr marL="342900" indent="-228600">
              <a:lnSpc>
                <a:spcPct val="90000"/>
              </a:lnSpc>
              <a:spcAft>
                <a:spcPts val="600"/>
              </a:spcAft>
              <a:buFont typeface="Arial" panose="020B0604020202020204" pitchFamily="34" charset="0"/>
              <a:buChar char="•"/>
            </a:pPr>
            <a:r>
              <a:rPr lang="en-US" sz="1900" b="1"/>
              <a:t>Answer in terms the child understands.  You may have to summarize or explain something, so ask if the child understands it.  Ask if they have any more questions.  Ask the child to repeat your answer so that you know if they understand.  If they don’t understand, state the answer differently or more simply until they understand. </a:t>
            </a:r>
          </a:p>
        </p:txBody>
      </p:sp>
    </p:spTree>
    <p:extLst>
      <p:ext uri="{BB962C8B-B14F-4D97-AF65-F5344CB8AC3E}">
        <p14:creationId xmlns:p14="http://schemas.microsoft.com/office/powerpoint/2010/main" val="410599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E20274-1C2F-AD80-EEF4-CD87ABAC2349}"/>
              </a:ext>
            </a:extLst>
          </p:cNvPr>
          <p:cNvSpPr/>
          <p:nvPr/>
        </p:nvSpPr>
        <p:spPr>
          <a:xfrm>
            <a:off x="4358639" y="0"/>
            <a:ext cx="7833360" cy="68580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0" y="1642096"/>
            <a:ext cx="4358640" cy="769441"/>
          </a:xfrm>
          <a:prstGeom prst="rect">
            <a:avLst/>
          </a:prstGeom>
          <a:solidFill>
            <a:srgbClr val="514F4D"/>
          </a:solidFill>
        </p:spPr>
        <p:txBody>
          <a:bodyPr wrap="square" rtlCol="0" anchor="ctr">
            <a:spAutoFit/>
          </a:bodyPr>
          <a:lstStyle/>
          <a:p>
            <a:pPr algn="ctr"/>
            <a:r>
              <a:rPr lang="en-US" sz="2200" b="1">
                <a:solidFill>
                  <a:schemeClr val="bg1"/>
                </a:solidFill>
              </a:rPr>
              <a:t>COMMUNICATION SETS UP</a:t>
            </a:r>
          </a:p>
          <a:p>
            <a:pPr algn="ctr">
              <a:spcAft>
                <a:spcPts val="600"/>
              </a:spcAft>
            </a:pPr>
            <a:r>
              <a:rPr lang="en-US" sz="2200" b="1">
                <a:solidFill>
                  <a:schemeClr val="bg1"/>
                </a:solidFill>
              </a:rPr>
              <a:t>YOUR LIFELONG RELATIONSHIP</a:t>
            </a:r>
          </a:p>
        </p:txBody>
      </p:sp>
      <p:sp>
        <p:nvSpPr>
          <p:cNvPr id="5" name="TextBox 4">
            <a:extLst>
              <a:ext uri="{FF2B5EF4-FFF2-40B4-BE49-F238E27FC236}">
                <a16:creationId xmlns:a16="http://schemas.microsoft.com/office/drawing/2014/main" id="{4093EC38-769C-9E9E-2F9A-EBB9030DE31B}"/>
              </a:ext>
            </a:extLst>
          </p:cNvPr>
          <p:cNvSpPr txBox="1"/>
          <p:nvPr/>
        </p:nvSpPr>
        <p:spPr>
          <a:xfrm>
            <a:off x="0" y="437934"/>
            <a:ext cx="4358639" cy="1107996"/>
          </a:xfrm>
          <a:prstGeom prst="rect">
            <a:avLst/>
          </a:prstGeom>
          <a:noFill/>
        </p:spPr>
        <p:txBody>
          <a:bodyPr wrap="square" rtlCol="0" anchor="ctr">
            <a:spAutoFit/>
          </a:bodyPr>
          <a:lstStyle/>
          <a:p>
            <a:pPr algn="ctr"/>
            <a:r>
              <a:rPr lang="en-US" sz="3300" b="1">
                <a:solidFill>
                  <a:srgbClr val="FF6600"/>
                </a:solidFill>
                <a:latin typeface="Bebas Neue Bold" panose="020B0606020202050201" pitchFamily="34" charset="77"/>
                <a:ea typeface="+mj-ea"/>
                <a:cs typeface="+mj-cs"/>
              </a:rPr>
              <a:t>BUILD TRUST </a:t>
            </a:r>
          </a:p>
          <a:p>
            <a:pPr algn="ctr"/>
            <a:r>
              <a:rPr lang="en-US" sz="3300" b="1">
                <a:solidFill>
                  <a:srgbClr val="FF6600"/>
                </a:solidFill>
                <a:latin typeface="Bebas Neue Bold" panose="020B0606020202050201" pitchFamily="34" charset="77"/>
                <a:ea typeface="+mj-ea"/>
                <a:cs typeface="+mj-cs"/>
              </a:rPr>
              <a:t>THROUGH COMMUNICATION</a:t>
            </a:r>
          </a:p>
        </p:txBody>
      </p:sp>
      <p:sp>
        <p:nvSpPr>
          <p:cNvPr id="7" name="TextBox 6">
            <a:extLst>
              <a:ext uri="{FF2B5EF4-FFF2-40B4-BE49-F238E27FC236}">
                <a16:creationId xmlns:a16="http://schemas.microsoft.com/office/drawing/2014/main" id="{07375538-4736-7F41-3E75-D5425F0DE256}"/>
              </a:ext>
            </a:extLst>
          </p:cNvPr>
          <p:cNvSpPr txBox="1"/>
          <p:nvPr/>
        </p:nvSpPr>
        <p:spPr>
          <a:xfrm>
            <a:off x="223934" y="2827845"/>
            <a:ext cx="3965510" cy="3539430"/>
          </a:xfrm>
          <a:prstGeom prst="rect">
            <a:avLst/>
          </a:prstGeom>
          <a:noFill/>
        </p:spPr>
        <p:txBody>
          <a:bodyPr wrap="square">
            <a:spAutoFit/>
          </a:bodyPr>
          <a:lstStyle/>
          <a:p>
            <a:pPr algn="ctr">
              <a:spcAft>
                <a:spcPts val="600"/>
              </a:spcAft>
              <a:tabLst>
                <a:tab pos="914400" algn="l"/>
              </a:tabLst>
            </a:pPr>
            <a:r>
              <a:rPr lang="en-US" sz="2800" kern="100">
                <a:solidFill>
                  <a:srgbClr val="514F4D"/>
                </a:solidFill>
                <a:latin typeface="Calibri" panose="020F0502020204030204" pitchFamily="34" charset="0"/>
                <a:ea typeface="Calibri" panose="020F0502020204030204" pitchFamily="34" charset="0"/>
                <a:cs typeface="Times New Roman" panose="02020603050405020304" pitchFamily="18" charset="0"/>
              </a:rPr>
              <a:t>Children rely upon their parents and adults to learn everything including emotions.  Adults must be diligent in providing acknowledgment, honest feedback, and positive reinforcement.</a:t>
            </a:r>
          </a:p>
        </p:txBody>
      </p:sp>
      <p:sp>
        <p:nvSpPr>
          <p:cNvPr id="2" name="TextBox 1">
            <a:extLst>
              <a:ext uri="{FF2B5EF4-FFF2-40B4-BE49-F238E27FC236}">
                <a16:creationId xmlns:a16="http://schemas.microsoft.com/office/drawing/2014/main" id="{DF9A9D9B-E274-83C7-DEEE-62DEB97D8004}"/>
              </a:ext>
            </a:extLst>
          </p:cNvPr>
          <p:cNvSpPr txBox="1"/>
          <p:nvPr/>
        </p:nvSpPr>
        <p:spPr>
          <a:xfrm>
            <a:off x="4882710" y="528818"/>
            <a:ext cx="6822850" cy="5940088"/>
          </a:xfrm>
          <a:prstGeom prst="rect">
            <a:avLst/>
          </a:prstGeom>
          <a:noFill/>
        </p:spPr>
        <p:txBody>
          <a:bodyPr wrap="square">
            <a:spAutoFit/>
          </a:bodyPr>
          <a:lstStyle/>
          <a:p>
            <a:pPr marL="342900" indent="-342900">
              <a:spcAft>
                <a:spcPts val="600"/>
              </a:spcAft>
              <a:buClr>
                <a:srgbClr val="FF9900"/>
              </a:buClr>
              <a:buSzPct val="222000"/>
              <a:buFont typeface="+mj-lt"/>
              <a:buAutoNum type="arabicPeriod"/>
              <a:tabLst>
                <a:tab pos="914400" algn="l"/>
              </a:tabLst>
            </a:pPr>
            <a:r>
              <a:rPr lang="en-US" b="1" kern="100">
                <a:solidFill>
                  <a:schemeClr val="bg1"/>
                </a:solidFill>
                <a:latin typeface="Calibri" panose="020F0502020204030204" pitchFamily="34" charset="0"/>
                <a:ea typeface="Calibri" panose="020F0502020204030204" pitchFamily="34" charset="0"/>
                <a:cs typeface="Times New Roman" panose="02020603050405020304" pitchFamily="18" charset="0"/>
              </a:rPr>
              <a:t> ACKNOWLEDGEMENT</a:t>
            </a:r>
            <a:r>
              <a:rPr lang="en-US" kern="100">
                <a:solidFill>
                  <a:schemeClr val="bg1"/>
                </a:solidFill>
                <a:latin typeface="Calibri" panose="020F0502020204030204" pitchFamily="34" charset="0"/>
                <a:ea typeface="Calibri" panose="020F0502020204030204" pitchFamily="34" charset="0"/>
                <a:cs typeface="Times New Roman" panose="02020603050405020304" pitchFamily="18" charset="0"/>
              </a:rPr>
              <a:t> builds self-esteem and self-worth for positive and negative emotions.  Emotions are what they are, and we don’t have a choice about how we feel.  We do have a choice about how long we feel it and how we react to it.  Acknowledging the emotion is acknowledging the child, and this makes them feel heard and understood, which are essential for feeling loved.</a:t>
            </a:r>
          </a:p>
          <a:p>
            <a:pPr marL="342900" indent="-342900">
              <a:spcAft>
                <a:spcPts val="600"/>
              </a:spcAft>
              <a:buClr>
                <a:srgbClr val="FF9900"/>
              </a:buClr>
              <a:buSzPct val="222000"/>
              <a:buFont typeface="+mj-lt"/>
              <a:buAutoNum type="arabicPeriod"/>
              <a:tabLst>
                <a:tab pos="914400" algn="l"/>
              </a:tabLst>
            </a:pPr>
            <a:endParaRPr lang="en-US"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600"/>
              </a:spcAft>
              <a:buClr>
                <a:srgbClr val="FF9900"/>
              </a:buClr>
              <a:buSzPct val="222000"/>
              <a:buFont typeface="+mj-lt"/>
              <a:buAutoNum type="arabicPeriod"/>
              <a:tabLst>
                <a:tab pos="914400" algn="l"/>
              </a:tabLst>
            </a:pPr>
            <a:r>
              <a:rPr lang="en-US" b="1" kern="100">
                <a:solidFill>
                  <a:schemeClr val="bg1"/>
                </a:solidFill>
                <a:latin typeface="Calibri" panose="020F0502020204030204" pitchFamily="34" charset="0"/>
                <a:ea typeface="Calibri" panose="020F0502020204030204" pitchFamily="34" charset="0"/>
                <a:cs typeface="Times New Roman" panose="02020603050405020304" pitchFamily="18" charset="0"/>
              </a:rPr>
              <a:t> HONEST FEEDBACK </a:t>
            </a:r>
            <a:r>
              <a:rPr lang="en-US" kern="100">
                <a:solidFill>
                  <a:schemeClr val="bg1"/>
                </a:solidFill>
                <a:latin typeface="Calibri" panose="020F0502020204030204" pitchFamily="34" charset="0"/>
                <a:ea typeface="Calibri" panose="020F0502020204030204" pitchFamily="34" charset="0"/>
                <a:cs typeface="Times New Roman" panose="02020603050405020304" pitchFamily="18" charset="0"/>
              </a:rPr>
              <a:t>is not judgmental, it is essential in building trust and maximizing a learning experience.  Remember that learning is built upon a base.  The stronger and more reliable the base, the stronger the structure.</a:t>
            </a:r>
          </a:p>
          <a:p>
            <a:pPr marL="342900" indent="-342900">
              <a:spcAft>
                <a:spcPts val="600"/>
              </a:spcAft>
              <a:buClr>
                <a:srgbClr val="FF9900"/>
              </a:buClr>
              <a:buSzPct val="222000"/>
              <a:buFont typeface="+mj-lt"/>
              <a:buAutoNum type="arabicPeriod"/>
              <a:tabLst>
                <a:tab pos="914400" algn="l"/>
              </a:tabLst>
            </a:pPr>
            <a:endParaRPr lang="en-US"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600"/>
              </a:spcAft>
              <a:buClr>
                <a:srgbClr val="FF9900"/>
              </a:buClr>
              <a:buSzPct val="222000"/>
              <a:buFont typeface="+mj-lt"/>
              <a:buAutoNum type="arabicPeriod"/>
              <a:tabLst>
                <a:tab pos="914400" algn="l"/>
              </a:tabLst>
            </a:pPr>
            <a:r>
              <a:rPr lang="en-US" b="1" kern="100">
                <a:solidFill>
                  <a:schemeClr val="bg1"/>
                </a:solidFill>
                <a:latin typeface="Calibri" panose="020F0502020204030204" pitchFamily="34" charset="0"/>
                <a:ea typeface="Calibri" panose="020F0502020204030204" pitchFamily="34" charset="0"/>
                <a:cs typeface="Times New Roman" panose="02020603050405020304" pitchFamily="18" charset="0"/>
              </a:rPr>
              <a:t> POSITIVE REINFORCEMENT </a:t>
            </a:r>
            <a:r>
              <a:rPr lang="en-US" kern="100">
                <a:solidFill>
                  <a:schemeClr val="bg1"/>
                </a:solidFill>
                <a:latin typeface="Calibri" panose="020F0502020204030204" pitchFamily="34" charset="0"/>
                <a:ea typeface="Calibri" panose="020F0502020204030204" pitchFamily="34" charset="0"/>
                <a:cs typeface="Times New Roman" panose="02020603050405020304" pitchFamily="18" charset="0"/>
              </a:rPr>
              <a:t>feeds positive emotions and builds the child’s self-worth and confidence.  This starts early on, and becomes critical as the child grows, and is challenged with more complicated decisions.  This also feeds dopamine production which is the “feel good” hormone.  When children rely upon positive reinforcement from parents and other loving family and friends, they are less likely to be controlled by social media and other outside influences that may not be in your child’s best interest.</a:t>
            </a:r>
          </a:p>
        </p:txBody>
      </p:sp>
    </p:spTree>
    <p:extLst>
      <p:ext uri="{BB962C8B-B14F-4D97-AF65-F5344CB8AC3E}">
        <p14:creationId xmlns:p14="http://schemas.microsoft.com/office/powerpoint/2010/main" val="2326283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family pulling a rope&#10;&#10;Description automatically generated">
            <a:extLst>
              <a:ext uri="{FF2B5EF4-FFF2-40B4-BE49-F238E27FC236}">
                <a16:creationId xmlns:a16="http://schemas.microsoft.com/office/drawing/2014/main" id="{4333BD04-5727-8DF0-086A-9173E9454C99}"/>
              </a:ext>
            </a:extLst>
          </p:cNvPr>
          <p:cNvPicPr>
            <a:picLocks noChangeAspect="1"/>
          </p:cNvPicPr>
          <p:nvPr/>
        </p:nvPicPr>
        <p:blipFill rotWithShape="1">
          <a:blip r:embed="rId2">
            <a:extLst>
              <a:ext uri="{28A0092B-C50C-407E-A947-70E740481C1C}">
                <a14:useLocalDpi xmlns:a14="http://schemas.microsoft.com/office/drawing/2010/main" val="0"/>
              </a:ext>
            </a:extLst>
          </a:blip>
          <a:srcRect t="10359"/>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69148F-A187-BAC9-9967-40C249A3F06F}"/>
              </a:ext>
            </a:extLst>
          </p:cNvPr>
          <p:cNvSpPr>
            <a:spLocks noGrp="1"/>
          </p:cNvSpPr>
          <p:nvPr>
            <p:ph type="title"/>
          </p:nvPr>
        </p:nvSpPr>
        <p:spPr>
          <a:xfrm>
            <a:off x="523875" y="5220000"/>
            <a:ext cx="11210925" cy="965250"/>
          </a:xfrm>
          <a:noFill/>
        </p:spPr>
        <p:txBody>
          <a:bodyPr>
            <a:normAutofit/>
          </a:bodyPr>
          <a:lstStyle/>
          <a:p>
            <a:pPr algn="ctr"/>
            <a:r>
              <a:rPr lang="en-US" sz="2600" b="1">
                <a:solidFill>
                  <a:srgbClr val="FF6600"/>
                </a:solidFill>
              </a:rPr>
              <a:t>Do you want to be right, or do you want to know what is going on with your kids?</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4A0EB2E-9053-7172-75CE-A4A5D34BD38C}"/>
              </a:ext>
            </a:extLst>
          </p:cNvPr>
          <p:cNvSpPr txBox="1">
            <a:spLocks/>
          </p:cNvSpPr>
          <p:nvPr/>
        </p:nvSpPr>
        <p:spPr>
          <a:xfrm>
            <a:off x="0" y="138000"/>
            <a:ext cx="12191979" cy="96525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b="1">
                <a:solidFill>
                  <a:schemeClr val="tx1">
                    <a:lumMod val="85000"/>
                    <a:lumOff val="15000"/>
                  </a:schemeClr>
                </a:solidFill>
              </a:rPr>
              <a:t>When you get into a communication tug-of-war with your kids, EVERYONE LOSES!</a:t>
            </a:r>
          </a:p>
        </p:txBody>
      </p:sp>
    </p:spTree>
    <p:extLst>
      <p:ext uri="{BB962C8B-B14F-4D97-AF65-F5344CB8AC3E}">
        <p14:creationId xmlns:p14="http://schemas.microsoft.com/office/powerpoint/2010/main" val="2694887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sitting in a dark hallway&#10;&#10;Description automatically generated">
            <a:extLst>
              <a:ext uri="{FF2B5EF4-FFF2-40B4-BE49-F238E27FC236}">
                <a16:creationId xmlns:a16="http://schemas.microsoft.com/office/drawing/2014/main" id="{9F1BF82E-57F0-F7B5-261E-040D5D6229CE}"/>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559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02E00-0DCF-2781-AB62-673294D73E09}"/>
              </a:ext>
            </a:extLst>
          </p:cNvPr>
          <p:cNvSpPr>
            <a:spLocks noGrp="1"/>
          </p:cNvSpPr>
          <p:nvPr>
            <p:ph type="title"/>
          </p:nvPr>
        </p:nvSpPr>
        <p:spPr>
          <a:xfrm>
            <a:off x="477980" y="1193483"/>
            <a:ext cx="4673140" cy="3204134"/>
          </a:xfrm>
        </p:spPr>
        <p:txBody>
          <a:bodyPr vert="horz" lIns="91440" tIns="45720" rIns="91440" bIns="45720" rtlCol="0" anchor="b">
            <a:normAutofit/>
          </a:bodyPr>
          <a:lstStyle/>
          <a:p>
            <a:r>
              <a:rPr lang="en-US" b="1">
                <a:solidFill>
                  <a:srgbClr val="FF6600"/>
                </a:solidFill>
              </a:rPr>
              <a:t>When communication goes wrong…</a:t>
            </a:r>
            <a:br>
              <a:rPr lang="en-US"/>
            </a:br>
            <a:br>
              <a:rPr lang="en-US"/>
            </a:br>
            <a:r>
              <a:rPr lang="en-US" i="1"/>
              <a:t>everyone feels bad.</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715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ugging a young child&#10;&#10;Description automatically generated">
            <a:extLst>
              <a:ext uri="{FF2B5EF4-FFF2-40B4-BE49-F238E27FC236}">
                <a16:creationId xmlns:a16="http://schemas.microsoft.com/office/drawing/2014/main" id="{75072799-3350-3432-E471-181F527C9148}"/>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eart 4">
            <a:extLst>
              <a:ext uri="{FF2B5EF4-FFF2-40B4-BE49-F238E27FC236}">
                <a16:creationId xmlns:a16="http://schemas.microsoft.com/office/drawing/2014/main" id="{E7A9BDAC-DC39-738C-086D-38966B965A4A}"/>
              </a:ext>
            </a:extLst>
          </p:cNvPr>
          <p:cNvSpPr/>
          <p:nvPr/>
        </p:nvSpPr>
        <p:spPr>
          <a:xfrm>
            <a:off x="243840" y="848360"/>
            <a:ext cx="6258560" cy="5826760"/>
          </a:xfrm>
          <a:prstGeom prst="heart">
            <a:avLst/>
          </a:prstGeom>
          <a:noFill/>
          <a:ln w="190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a:solidFill>
                  <a:srgbClr val="FF9900"/>
                </a:solidFill>
              </a:rPr>
              <a:t>When communication</a:t>
            </a:r>
          </a:p>
          <a:p>
            <a:pPr algn="ctr"/>
            <a:r>
              <a:rPr lang="en-US" sz="3300">
                <a:solidFill>
                  <a:srgbClr val="FF9900"/>
                </a:solidFill>
              </a:rPr>
              <a:t>goes well…</a:t>
            </a:r>
          </a:p>
          <a:p>
            <a:pPr algn="ctr"/>
            <a:endParaRPr lang="en-US" sz="3300"/>
          </a:p>
          <a:p>
            <a:pPr algn="ctr"/>
            <a:r>
              <a:rPr lang="en-US" sz="3300" i="1"/>
              <a:t>people feel validated and loved!</a:t>
            </a:r>
          </a:p>
        </p:txBody>
      </p:sp>
    </p:spTree>
    <p:extLst>
      <p:ext uri="{BB962C8B-B14F-4D97-AF65-F5344CB8AC3E}">
        <p14:creationId xmlns:p14="http://schemas.microsoft.com/office/powerpoint/2010/main" val="115961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kitchen&#10;&#10;Description automatically generated">
            <a:extLst>
              <a:ext uri="{FF2B5EF4-FFF2-40B4-BE49-F238E27FC236}">
                <a16:creationId xmlns:a16="http://schemas.microsoft.com/office/drawing/2014/main" id="{87B021E0-A28E-869C-6846-69719D16EEB2}"/>
              </a:ext>
            </a:extLst>
          </p:cNvPr>
          <p:cNvPicPr>
            <a:picLocks noChangeAspect="1"/>
          </p:cNvPicPr>
          <p:nvPr/>
        </p:nvPicPr>
        <p:blipFill rotWithShape="1">
          <a:blip r:embed="rId2">
            <a:extLst>
              <a:ext uri="{28A0092B-C50C-407E-A947-70E740481C1C}">
                <a14:useLocalDpi xmlns:a14="http://schemas.microsoft.com/office/drawing/2010/main" val="0"/>
              </a:ext>
            </a:extLst>
          </a:blip>
          <a:srcRect l="27561" t="9091" r="-340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D2F80-0BA2-723E-F9E3-2D50C9097FBF}"/>
              </a:ext>
            </a:extLst>
          </p:cNvPr>
          <p:cNvSpPr>
            <a:spLocks noGrp="1"/>
          </p:cNvSpPr>
          <p:nvPr>
            <p:ph type="title"/>
          </p:nvPr>
        </p:nvSpPr>
        <p:spPr>
          <a:xfrm>
            <a:off x="7106400" y="1122363"/>
            <a:ext cx="4765560" cy="3204134"/>
          </a:xfrm>
        </p:spPr>
        <p:txBody>
          <a:bodyPr vert="horz" lIns="91440" tIns="45720" rIns="91440" bIns="45720" rtlCol="0" anchor="ctr">
            <a:noAutofit/>
          </a:bodyPr>
          <a:lstStyle/>
          <a:p>
            <a:pPr algn="ctr"/>
            <a:r>
              <a:rPr lang="en-US" sz="3300"/>
              <a:t>THE BENEFITS OF OPEN COMMUNICATION EARLY ON SUPPORTS BETTER COMMUNICATION WHEN YOUR KIDS ARE OLDER</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673D6A3-B541-6263-0AAB-7CC59EA7868E}"/>
              </a:ext>
            </a:extLst>
          </p:cNvPr>
          <p:cNvSpPr txBox="1"/>
          <p:nvPr/>
        </p:nvSpPr>
        <p:spPr>
          <a:xfrm>
            <a:off x="7502400" y="4807231"/>
            <a:ext cx="4441561" cy="1446550"/>
          </a:xfrm>
          <a:prstGeom prst="rect">
            <a:avLst/>
          </a:prstGeom>
          <a:noFill/>
        </p:spPr>
        <p:txBody>
          <a:bodyPr wrap="square" rtlCol="0">
            <a:spAutoFit/>
          </a:bodyPr>
          <a:lstStyle/>
          <a:p>
            <a:pPr algn="ctr"/>
            <a:r>
              <a:rPr lang="en-US" sz="2200">
                <a:solidFill>
                  <a:srgbClr val="FF6600"/>
                </a:solidFill>
                <a:latin typeface="ADLaM Display" panose="02010000000000000000" pitchFamily="2" charset="0"/>
                <a:ea typeface="ADLaM Display" panose="02010000000000000000" pitchFamily="2" charset="0"/>
                <a:cs typeface="ADLaM Display" panose="02010000000000000000" pitchFamily="2" charset="0"/>
              </a:rPr>
              <a:t>Be the communicator your teenager needs by being a </a:t>
            </a:r>
          </a:p>
          <a:p>
            <a:pPr algn="ctr"/>
            <a:r>
              <a:rPr lang="en-US" sz="2200">
                <a:solidFill>
                  <a:srgbClr val="FF6600"/>
                </a:solidFill>
                <a:latin typeface="ADLaM Display" panose="02010000000000000000" pitchFamily="2" charset="0"/>
                <a:ea typeface="ADLaM Display" panose="02010000000000000000" pitchFamily="2" charset="0"/>
                <a:cs typeface="ADLaM Display" panose="02010000000000000000" pitchFamily="2" charset="0"/>
              </a:rPr>
              <a:t>safe and open communicator when they are young. </a:t>
            </a:r>
          </a:p>
        </p:txBody>
      </p:sp>
    </p:spTree>
    <p:extLst>
      <p:ext uri="{BB962C8B-B14F-4D97-AF65-F5344CB8AC3E}">
        <p14:creationId xmlns:p14="http://schemas.microsoft.com/office/powerpoint/2010/main" val="28854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miling mother sitting with baby outdoors, with baby touching mother’s face">
            <a:extLst>
              <a:ext uri="{FF2B5EF4-FFF2-40B4-BE49-F238E27FC236}">
                <a16:creationId xmlns:a16="http://schemas.microsoft.com/office/drawing/2014/main" id="{AB3C6E27-4734-F81E-FEB4-F2AF04B6B281}"/>
              </a:ext>
            </a:extLst>
          </p:cNvPr>
          <p:cNvPicPr>
            <a:picLocks noChangeAspect="1"/>
          </p:cNvPicPr>
          <p:nvPr/>
        </p:nvPicPr>
        <p:blipFill rotWithShape="1">
          <a:blip r:embed="rId2">
            <a:extLst>
              <a:ext uri="{28A0092B-C50C-407E-A947-70E740481C1C}">
                <a14:useLocalDpi xmlns:a14="http://schemas.microsoft.com/office/drawing/2010/main" val="0"/>
              </a:ext>
            </a:extLst>
          </a:blip>
          <a:srcRect l="8575" r="12208"/>
          <a:stretch/>
        </p:blipFill>
        <p:spPr>
          <a:xfrm>
            <a:off x="4038599" y="10"/>
            <a:ext cx="8160026" cy="6875809"/>
          </a:xfrm>
          <a:prstGeom prst="rect">
            <a:avLst/>
          </a:prstGeom>
        </p:spPr>
      </p:pic>
      <p:sp>
        <p:nvSpPr>
          <p:cNvPr id="14" name="Freeform: Shape 13">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780ADC-554D-7B32-F02F-4603E2952B42}"/>
              </a:ext>
            </a:extLst>
          </p:cNvPr>
          <p:cNvSpPr>
            <a:spLocks noGrp="1"/>
          </p:cNvSpPr>
          <p:nvPr>
            <p:ph type="title"/>
          </p:nvPr>
        </p:nvSpPr>
        <p:spPr>
          <a:xfrm>
            <a:off x="534473" y="395148"/>
            <a:ext cx="3052293" cy="1814652"/>
          </a:xfrm>
        </p:spPr>
        <p:txBody>
          <a:bodyPr vert="horz" lIns="91440" tIns="45720" rIns="91440" bIns="45720" rtlCol="0" anchor="t">
            <a:normAutofit/>
          </a:bodyPr>
          <a:lstStyle/>
          <a:p>
            <a:pPr algn="ctr"/>
            <a:r>
              <a:rPr lang="en-US" sz="4000" b="1">
                <a:solidFill>
                  <a:srgbClr val="FFFFFF"/>
                </a:solidFill>
              </a:rPr>
              <a:t>THE IMPACT OF WHAT YOU SAY</a:t>
            </a:r>
          </a:p>
        </p:txBody>
      </p:sp>
      <p:sp>
        <p:nvSpPr>
          <p:cNvPr id="4" name="TextBox 3">
            <a:extLst>
              <a:ext uri="{FF2B5EF4-FFF2-40B4-BE49-F238E27FC236}">
                <a16:creationId xmlns:a16="http://schemas.microsoft.com/office/drawing/2014/main" id="{3C5B515D-7A56-1CDB-F70E-663E6B465A1C}"/>
              </a:ext>
            </a:extLst>
          </p:cNvPr>
          <p:cNvSpPr txBox="1"/>
          <p:nvPr/>
        </p:nvSpPr>
        <p:spPr>
          <a:xfrm>
            <a:off x="361215" y="3110114"/>
            <a:ext cx="3316167" cy="3139321"/>
          </a:xfrm>
          <a:prstGeom prst="rect">
            <a:avLst/>
          </a:prstGeom>
          <a:noFill/>
        </p:spPr>
        <p:txBody>
          <a:bodyPr wrap="square" rtlCol="0">
            <a:spAutoFit/>
          </a:bodyPr>
          <a:lstStyle/>
          <a:p>
            <a:pPr algn="ctr"/>
            <a:r>
              <a:rPr lang="en-US" sz="3300">
                <a:solidFill>
                  <a:srgbClr val="FF8837"/>
                </a:solidFill>
                <a:latin typeface="ADLaM Display" panose="02010000000000000000" pitchFamily="2" charset="0"/>
                <a:ea typeface="ADLaM Display" panose="02010000000000000000" pitchFamily="2" charset="0"/>
                <a:cs typeface="ADLaM Display" panose="02010000000000000000" pitchFamily="2" charset="0"/>
              </a:rPr>
              <a:t>Healthy communication sets up your lifelong success for your relationships!</a:t>
            </a:r>
          </a:p>
        </p:txBody>
      </p:sp>
    </p:spTree>
    <p:extLst>
      <p:ext uri="{BB962C8B-B14F-4D97-AF65-F5344CB8AC3E}">
        <p14:creationId xmlns:p14="http://schemas.microsoft.com/office/powerpoint/2010/main" val="169462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rotWithShape="1">
          <a:blip r:embed="rId2">
            <a:extLst>
              <a:ext uri="{28A0092B-C50C-407E-A947-70E740481C1C}">
                <a14:useLocalDpi xmlns:a14="http://schemas.microsoft.com/office/drawing/2010/main" val="0"/>
              </a:ext>
            </a:extLst>
          </a:blip>
          <a:srcRect t="15711" b="-27"/>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DO</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ACKNOWLEDGE YOUR CHILD</a:t>
            </a:r>
          </a:p>
        </p:txBody>
      </p:sp>
    </p:spTree>
    <p:extLst>
      <p:ext uri="{BB962C8B-B14F-4D97-AF65-F5344CB8AC3E}">
        <p14:creationId xmlns:p14="http://schemas.microsoft.com/office/powerpoint/2010/main" val="144840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855E5E-E4F8-2B5C-5D32-4836C9E63B6A}"/>
              </a:ext>
            </a:extLst>
          </p:cNvPr>
          <p:cNvPicPr>
            <a:picLocks noChangeAspect="1"/>
          </p:cNvPicPr>
          <p:nvPr/>
        </p:nvPicPr>
        <p:blipFill rotWithShape="1">
          <a:blip r:embed="rId2">
            <a:alphaModFix amt="35000"/>
          </a:blip>
          <a:srcRect t="11273" r="8450" b="9613"/>
          <a:stretch/>
        </p:blipFill>
        <p:spPr>
          <a:xfrm>
            <a:off x="4600119" y="-9823"/>
            <a:ext cx="7936009" cy="6857990"/>
          </a:xfrm>
          <a:prstGeom prst="rect">
            <a:avLst/>
          </a:prstGeom>
        </p:spPr>
      </p:pic>
      <p:sp>
        <p:nvSpPr>
          <p:cNvPr id="3" name="TextBox 2">
            <a:extLst>
              <a:ext uri="{FF2B5EF4-FFF2-40B4-BE49-F238E27FC236}">
                <a16:creationId xmlns:a16="http://schemas.microsoft.com/office/drawing/2014/main" id="{3FFA2791-35DB-E72A-221C-84A01BA098F2}"/>
              </a:ext>
            </a:extLst>
          </p:cNvPr>
          <p:cNvSpPr txBox="1"/>
          <p:nvPr/>
        </p:nvSpPr>
        <p:spPr>
          <a:xfrm>
            <a:off x="-10633" y="1457784"/>
            <a:ext cx="6941575" cy="430887"/>
          </a:xfrm>
          <a:prstGeom prst="rect">
            <a:avLst/>
          </a:prstGeom>
          <a:solidFill>
            <a:srgbClr val="514F4D"/>
          </a:solidFill>
        </p:spPr>
        <p:txBody>
          <a:bodyPr wrap="square" rtlCol="0">
            <a:spAutoFit/>
          </a:bodyPr>
          <a:lstStyle/>
          <a:p>
            <a:pPr algn="ctr"/>
            <a:r>
              <a:rPr lang="en-US" sz="2200">
                <a:solidFill>
                  <a:schemeClr val="bg1"/>
                </a:solidFill>
              </a:rPr>
              <a:t>ONLINE EVENT AGENDA</a:t>
            </a:r>
          </a:p>
        </p:txBody>
      </p:sp>
      <p:sp>
        <p:nvSpPr>
          <p:cNvPr id="2" name="TextBox 1">
            <a:extLst>
              <a:ext uri="{FF2B5EF4-FFF2-40B4-BE49-F238E27FC236}">
                <a16:creationId xmlns:a16="http://schemas.microsoft.com/office/drawing/2014/main" id="{52BE70B4-835A-5373-6664-1D99DB8806AF}"/>
              </a:ext>
            </a:extLst>
          </p:cNvPr>
          <p:cNvSpPr txBox="1"/>
          <p:nvPr/>
        </p:nvSpPr>
        <p:spPr>
          <a:xfrm>
            <a:off x="0" y="232482"/>
            <a:ext cx="6941574" cy="1107996"/>
          </a:xfrm>
          <a:prstGeom prst="rect">
            <a:avLst/>
          </a:prstGeom>
          <a:noFill/>
        </p:spPr>
        <p:txBody>
          <a:bodyPr wrap="square" rtlCol="0">
            <a:spAutoFit/>
          </a:bodyPr>
          <a:lstStyle/>
          <a:p>
            <a:pPr algn="ctr"/>
            <a:r>
              <a:rPr lang="en-US" sz="3300" b="1">
                <a:solidFill>
                  <a:srgbClr val="FF6600"/>
                </a:solidFill>
                <a:latin typeface="Amasis MT Pro Black" panose="02040A04050005020304" pitchFamily="18" charset="0"/>
                <a:ea typeface="+mj-ea"/>
                <a:cs typeface="+mj-cs"/>
              </a:rPr>
              <a:t>CHAMPION PARENTING TO EMPOWER CHILDREN</a:t>
            </a:r>
          </a:p>
        </p:txBody>
      </p:sp>
      <p:pic>
        <p:nvPicPr>
          <p:cNvPr id="4" name="Picture 3" descr="A picture containing text, electronics&#10;&#10;Description automatically generated">
            <a:extLst>
              <a:ext uri="{FF2B5EF4-FFF2-40B4-BE49-F238E27FC236}">
                <a16:creationId xmlns:a16="http://schemas.microsoft.com/office/drawing/2014/main" id="{87B20B1E-8CB8-5B8A-C425-3C346596C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666" y="4565355"/>
            <a:ext cx="1795548" cy="2239610"/>
          </a:xfrm>
          <a:prstGeom prst="rect">
            <a:avLst/>
          </a:prstGeom>
        </p:spPr>
      </p:pic>
      <p:sp>
        <p:nvSpPr>
          <p:cNvPr id="8" name="TextBox 7">
            <a:extLst>
              <a:ext uri="{FF2B5EF4-FFF2-40B4-BE49-F238E27FC236}">
                <a16:creationId xmlns:a16="http://schemas.microsoft.com/office/drawing/2014/main" id="{85A8134E-E7FD-29F6-8C1A-473CC93F66B8}"/>
              </a:ext>
            </a:extLst>
          </p:cNvPr>
          <p:cNvSpPr txBox="1"/>
          <p:nvPr/>
        </p:nvSpPr>
        <p:spPr>
          <a:xfrm>
            <a:off x="408039" y="2247870"/>
            <a:ext cx="6373762" cy="4247317"/>
          </a:xfrm>
          <a:prstGeom prst="rect">
            <a:avLst/>
          </a:prstGeom>
          <a:noFill/>
        </p:spPr>
        <p:txBody>
          <a:bodyPr wrap="square" rtlCol="0">
            <a:spAutoFit/>
          </a:bodyPr>
          <a:lstStyle/>
          <a:p>
            <a:pPr marL="0" marR="0">
              <a:spcBef>
                <a:spcPts val="0"/>
              </a:spcBef>
              <a:spcAft>
                <a:spcPts val="0"/>
              </a:spcAft>
            </a:pPr>
            <a:r>
              <a:rPr lang="en-US" b="1" kern="100" dirty="0">
                <a:solidFill>
                  <a:srgbClr val="FF6600"/>
                </a:solidFill>
                <a:effectLst/>
                <a:latin typeface="Amasis MT Pro Black" panose="02040A04050005020304" pitchFamily="18" charset="0"/>
                <a:ea typeface="Calibri" panose="020F0502020204030204" pitchFamily="34" charset="0"/>
                <a:cs typeface="Times New Roman" panose="02020603050405020304" pitchFamily="18" charset="0"/>
              </a:rPr>
              <a:t>THE IMPACT OF WHAT YOU SAY</a:t>
            </a:r>
            <a:endParaRPr lang="en-US" sz="1400" b="1" kern="100" dirty="0">
              <a:solidFill>
                <a:srgbClr val="FF6600"/>
              </a:solidFill>
              <a:effectLst/>
              <a:latin typeface="Amasis MT Pro Black" panose="02040A040500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Impressionable Minds:  What you say, they believe</a:t>
            </a:r>
          </a:p>
          <a:p>
            <a:pPr marL="742950" lvl="1" indent="-285750">
              <a:buFont typeface="Arial" panose="020B0604020202020204" pitchFamily="34" charset="0"/>
              <a:buChar char="•"/>
              <a:tabLst>
                <a:tab pos="914400" algn="l"/>
              </a:tabLst>
            </a:pP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Communication:  Intention vs Perception</a:t>
            </a:r>
            <a:endPar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Communication:  Bad Behavior vs Bad Child</a:t>
            </a:r>
          </a:p>
          <a:p>
            <a:pPr marL="742950" marR="0" lvl="1" indent="-285750">
              <a:spcBef>
                <a:spcPts val="0"/>
              </a:spcBef>
              <a:spcAft>
                <a:spcPts val="0"/>
              </a:spcAft>
              <a:buFont typeface="Arial" panose="020B0604020202020204" pitchFamily="34" charset="0"/>
              <a:buChar char="•"/>
              <a:tabLst>
                <a:tab pos="914400" algn="l"/>
              </a:tabLst>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Communication:  </a:t>
            </a: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Shut Up and Listen</a:t>
            </a:r>
          </a:p>
          <a:p>
            <a:pPr marL="742950" lvl="1" indent="-285750">
              <a:buFont typeface="Arial" panose="020B0604020202020204" pitchFamily="34" charset="0"/>
              <a:buChar char="•"/>
              <a:tabLst>
                <a:tab pos="914400" algn="l"/>
              </a:tabLst>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Communicate for </a:t>
            </a: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a life-long relationship</a:t>
            </a:r>
            <a:endPar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endParaRPr>
          </a:p>
          <a:p>
            <a:pPr marR="0" lvl="1">
              <a:spcBef>
                <a:spcPts val="0"/>
              </a:spcBef>
              <a:spcAft>
                <a:spcPts val="0"/>
              </a:spcAft>
              <a:tabLst>
                <a:tab pos="914400" algn="l"/>
              </a:tabLst>
            </a:pPr>
            <a:endParaRPr lang="en-US" sz="1200" kern="100" dirty="0">
              <a:solidFill>
                <a:srgbClr val="514F4D"/>
              </a:solidFill>
              <a:effectLst/>
              <a:latin typeface="Amasis MT Pro Black" panose="02040A040500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b="1" kern="100" dirty="0">
                <a:solidFill>
                  <a:srgbClr val="FF6600"/>
                </a:solidFill>
                <a:latin typeface="Amasis MT Pro Black" panose="02040A04050005020304" pitchFamily="18" charset="0"/>
                <a:ea typeface="Calibri" panose="020F0502020204030204" pitchFamily="34" charset="0"/>
                <a:cs typeface="Times New Roman" panose="02020603050405020304" pitchFamily="18" charset="0"/>
              </a:rPr>
              <a:t>THE IMPACT OF WHAT YOU DO</a:t>
            </a:r>
            <a:endParaRPr lang="en-US" b="1" kern="100" dirty="0">
              <a:solidFill>
                <a:srgbClr val="FF6600"/>
              </a:solidFill>
              <a:effectLst/>
              <a:latin typeface="Amasis MT Pro Black" panose="02040A04050005020304" pitchFamily="18"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Acknowledge Your Child</a:t>
            </a:r>
          </a:p>
          <a:p>
            <a:pPr marL="742950" lvl="1" indent="-285750">
              <a:buFont typeface="Arial" panose="020B0604020202020204" pitchFamily="34" charset="0"/>
              <a:buChar char="•"/>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Understanding Boundaries and Rules</a:t>
            </a:r>
          </a:p>
          <a:p>
            <a:pPr marL="742950" lvl="1" indent="-285750">
              <a:buFont typeface="Arial" panose="020B0604020202020204" pitchFamily="34" charset="0"/>
              <a:buChar char="•"/>
            </a:pP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Appropriate Consequences and Rewards</a:t>
            </a:r>
          </a:p>
          <a:p>
            <a:pPr marL="742950" lvl="1" indent="-285750">
              <a:buFont typeface="Arial" panose="020B0604020202020204" pitchFamily="34" charset="0"/>
              <a:buChar char="•"/>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Overcom</a:t>
            </a: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ing the War with Dopamine</a:t>
            </a:r>
            <a:endPar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sz="1200" b="1" kern="100" dirty="0">
              <a:solidFill>
                <a:srgbClr val="514F4D"/>
              </a:solidFill>
              <a:latin typeface="Calibri" panose="020F0502020204030204" pitchFamily="34" charset="0"/>
              <a:ea typeface="Calibri" panose="020F0502020204030204" pitchFamily="34" charset="0"/>
              <a:cs typeface="Times New Roman" panose="02020603050405020304" pitchFamily="18" charset="0"/>
            </a:endParaRPr>
          </a:p>
          <a:p>
            <a:r>
              <a:rPr lang="en-US" b="1" kern="100" dirty="0">
                <a:solidFill>
                  <a:srgbClr val="FF6600"/>
                </a:solidFill>
                <a:effectLst/>
                <a:latin typeface="Amasis MT Pro Black" panose="02040A04050005020304" pitchFamily="18" charset="0"/>
                <a:ea typeface="Calibri" panose="020F0502020204030204" pitchFamily="34" charset="0"/>
                <a:cs typeface="Times New Roman" panose="02020603050405020304" pitchFamily="18" charset="0"/>
              </a:rPr>
              <a:t>STRATEGIES FOR EMOTIONAL HEALTH</a:t>
            </a:r>
            <a:endParaRPr lang="en-US" kern="100" dirty="0">
              <a:solidFill>
                <a:srgbClr val="FF6600"/>
              </a:solidFill>
              <a:effectLst/>
              <a:latin typeface="Amasis MT Pro Black" panose="02040A040500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Celebrate Big and Small Wins</a:t>
            </a:r>
            <a:endPar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Celebrate </a:t>
            </a:r>
            <a:r>
              <a:rPr lang="en-US" sz="1600" kern="100" dirty="0">
                <a:solidFill>
                  <a:srgbClr val="514F4D"/>
                </a:solidFill>
                <a:latin typeface="Calibri" panose="020F0502020204030204" pitchFamily="34" charset="0"/>
                <a:ea typeface="Calibri" panose="020F0502020204030204" pitchFamily="34" charset="0"/>
                <a:cs typeface="Times New Roman" panose="02020603050405020304" pitchFamily="18" charset="0"/>
              </a:rPr>
              <a:t>F</a:t>
            </a: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ailures for Their Great Lessons</a:t>
            </a:r>
          </a:p>
          <a:p>
            <a:pPr marL="742950" lvl="1" indent="-285750">
              <a:buFont typeface="Arial" panose="020B0604020202020204" pitchFamily="34" charset="0"/>
              <a:buChar char="•"/>
              <a:tabLst>
                <a:tab pos="914400" algn="l"/>
              </a:tabLst>
            </a:pPr>
            <a:r>
              <a:rPr lang="en-US" sz="1600" kern="100" dirty="0">
                <a:solidFill>
                  <a:srgbClr val="514F4D"/>
                </a:solidFill>
                <a:effectLst/>
                <a:latin typeface="Calibri" panose="020F0502020204030204" pitchFamily="34" charset="0"/>
                <a:ea typeface="Calibri" panose="020F0502020204030204" pitchFamily="34" charset="0"/>
                <a:cs typeface="Times New Roman" panose="02020603050405020304" pitchFamily="18" charset="0"/>
              </a:rPr>
              <a:t>Emotional Resilience</a:t>
            </a:r>
          </a:p>
        </p:txBody>
      </p:sp>
    </p:spTree>
    <p:extLst>
      <p:ext uri="{BB962C8B-B14F-4D97-AF65-F5344CB8AC3E}">
        <p14:creationId xmlns:p14="http://schemas.microsoft.com/office/powerpoint/2010/main" val="423796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talking on the phone while a child sitting on the couch&#10;&#10;Description automatically generated">
            <a:extLst>
              <a:ext uri="{FF2B5EF4-FFF2-40B4-BE49-F238E27FC236}">
                <a16:creationId xmlns:a16="http://schemas.microsoft.com/office/drawing/2014/main" id="{EBF6B90C-F6D2-2754-BE68-EBE33E039E85}"/>
              </a:ext>
            </a:extLst>
          </p:cNvPr>
          <p:cNvPicPr>
            <a:picLocks noChangeAspect="1"/>
          </p:cNvPicPr>
          <p:nvPr/>
        </p:nvPicPr>
        <p:blipFill rotWithShape="1">
          <a:blip r:embed="rId2">
            <a:extLst>
              <a:ext uri="{28A0092B-C50C-407E-A947-70E740481C1C}">
                <a14:useLocalDpi xmlns:a14="http://schemas.microsoft.com/office/drawing/2010/main" val="0"/>
              </a:ext>
            </a:extLst>
          </a:blip>
          <a:srcRect l="9682" r="1519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B8C2E7-357B-715B-3EAC-BDE324E49741}"/>
              </a:ext>
            </a:extLst>
          </p:cNvPr>
          <p:cNvSpPr>
            <a:spLocks noGrp="1"/>
          </p:cNvSpPr>
          <p:nvPr>
            <p:ph type="title"/>
          </p:nvPr>
        </p:nvSpPr>
        <p:spPr>
          <a:xfrm>
            <a:off x="411940" y="1374501"/>
            <a:ext cx="4342939" cy="3204134"/>
          </a:xfrm>
          <a:solidFill>
            <a:schemeClr val="bg1"/>
          </a:solidFill>
        </p:spPr>
        <p:txBody>
          <a:bodyPr vert="horz" lIns="91440" tIns="45720" rIns="91440" bIns="45720" rtlCol="0" anchor="b">
            <a:normAutofit fontScale="90000"/>
          </a:bodyPr>
          <a:lstStyle/>
          <a:p>
            <a:r>
              <a:rPr lang="en-US" sz="4800" b="1">
                <a:solidFill>
                  <a:srgbClr val="FF6600"/>
                </a:solidFill>
              </a:rPr>
              <a:t>When you </a:t>
            </a:r>
            <a:r>
              <a:rPr lang="en-US" sz="4800" b="1">
                <a:solidFill>
                  <a:srgbClr val="FF6600"/>
                </a:solidFill>
                <a:latin typeface="ADLaM Display" panose="02010000000000000000" pitchFamily="2" charset="0"/>
                <a:ea typeface="ADLaM Display" panose="02010000000000000000" pitchFamily="2" charset="0"/>
                <a:cs typeface="ADLaM Display" panose="02010000000000000000" pitchFamily="2" charset="0"/>
              </a:rPr>
              <a:t>IGNORE</a:t>
            </a:r>
            <a:r>
              <a:rPr lang="en-US" sz="4800" b="1">
                <a:solidFill>
                  <a:srgbClr val="FF6600"/>
                </a:solidFill>
              </a:rPr>
              <a:t> your children, they feel </a:t>
            </a:r>
            <a:r>
              <a:rPr lang="en-US" sz="4800" b="1">
                <a:solidFill>
                  <a:srgbClr val="FF6600"/>
                </a:solidFill>
                <a:latin typeface="ADLaM Display" panose="02010000000000000000" pitchFamily="2" charset="0"/>
                <a:ea typeface="ADLaM Display" panose="02010000000000000000" pitchFamily="2" charset="0"/>
                <a:cs typeface="ADLaM Display" panose="02010000000000000000" pitchFamily="2" charset="0"/>
              </a:rPr>
              <a:t>UNLOVED</a:t>
            </a:r>
            <a:r>
              <a:rPr lang="en-US" sz="4800" b="1">
                <a:solidFill>
                  <a:srgbClr val="FF6600"/>
                </a:solidFill>
              </a:rPr>
              <a:t> and </a:t>
            </a:r>
            <a:r>
              <a:rPr lang="en-US" sz="4800" b="1">
                <a:solidFill>
                  <a:srgbClr val="FF6600"/>
                </a:solidFill>
                <a:latin typeface="ADLaM Display" panose="02010000000000000000" pitchFamily="2" charset="0"/>
                <a:ea typeface="ADLaM Display" panose="02010000000000000000" pitchFamily="2" charset="0"/>
                <a:cs typeface="ADLaM Display" panose="02010000000000000000" pitchFamily="2" charset="0"/>
              </a:rPr>
              <a:t>UNIMPORTANT</a:t>
            </a:r>
            <a:r>
              <a:rPr lang="en-US" sz="4800" b="1">
                <a:solidFill>
                  <a:srgbClr val="FF6600"/>
                </a:solidFill>
              </a:rPr>
              <a:t>.</a:t>
            </a:r>
          </a:p>
        </p:txBody>
      </p:sp>
    </p:spTree>
    <p:extLst>
      <p:ext uri="{BB962C8B-B14F-4D97-AF65-F5344CB8AC3E}">
        <p14:creationId xmlns:p14="http://schemas.microsoft.com/office/powerpoint/2010/main" val="4182070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and a child working on a computer&#10;&#10;Description automatically generated">
            <a:extLst>
              <a:ext uri="{FF2B5EF4-FFF2-40B4-BE49-F238E27FC236}">
                <a16:creationId xmlns:a16="http://schemas.microsoft.com/office/drawing/2014/main" id="{73524400-DF48-E8E4-D8B3-F5A072501A30}"/>
              </a:ext>
            </a:extLst>
          </p:cNvPr>
          <p:cNvPicPr>
            <a:picLocks noChangeAspect="1"/>
          </p:cNvPicPr>
          <p:nvPr/>
        </p:nvPicPr>
        <p:blipFill rotWithShape="1">
          <a:blip r:embed="rId2">
            <a:extLst>
              <a:ext uri="{28A0092B-C50C-407E-A947-70E740481C1C}">
                <a14:useLocalDpi xmlns:a14="http://schemas.microsoft.com/office/drawing/2010/main" val="0"/>
              </a:ext>
            </a:extLst>
          </a:blip>
          <a:srcRect l="6222" r="-1" b="-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18A7F-7DFC-7AA2-5A0D-F5163E3E66F4}"/>
              </a:ext>
            </a:extLst>
          </p:cNvPr>
          <p:cNvSpPr>
            <a:spLocks noGrp="1"/>
          </p:cNvSpPr>
          <p:nvPr>
            <p:ph type="title"/>
          </p:nvPr>
        </p:nvSpPr>
        <p:spPr>
          <a:xfrm>
            <a:off x="523875" y="5317240"/>
            <a:ext cx="11210925" cy="744836"/>
          </a:xfrm>
        </p:spPr>
        <p:txBody>
          <a:bodyPr>
            <a:normAutofit/>
          </a:bodyPr>
          <a:lstStyle/>
          <a:p>
            <a:pPr algn="ctr"/>
            <a:r>
              <a:rPr lang="en-US" sz="3600" b="1">
                <a:solidFill>
                  <a:srgbClr val="FF6600"/>
                </a:solidFill>
              </a:rPr>
              <a:t>Ignoring them sets everyone up for failure.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1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couch and a baby playing with toys&#10;&#10;Description automatically generated">
            <a:extLst>
              <a:ext uri="{FF2B5EF4-FFF2-40B4-BE49-F238E27FC236}">
                <a16:creationId xmlns:a16="http://schemas.microsoft.com/office/drawing/2014/main" id="{585EB5FE-17EA-7762-B25B-814B94B59FA4}"/>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D9AF0-515E-6D5E-FE4C-0D4DFE0EE698}"/>
              </a:ext>
            </a:extLst>
          </p:cNvPr>
          <p:cNvSpPr>
            <a:spLocks noGrp="1"/>
          </p:cNvSpPr>
          <p:nvPr>
            <p:ph type="title"/>
          </p:nvPr>
        </p:nvSpPr>
        <p:spPr>
          <a:xfrm>
            <a:off x="477981" y="1122363"/>
            <a:ext cx="3654819" cy="3204134"/>
          </a:xfrm>
        </p:spPr>
        <p:txBody>
          <a:bodyPr vert="horz" lIns="91440" tIns="45720" rIns="91440" bIns="45720" rtlCol="0" anchor="b">
            <a:normAutofit/>
          </a:bodyPr>
          <a:lstStyle/>
          <a:p>
            <a:r>
              <a:rPr lang="en-US" sz="4800">
                <a:solidFill>
                  <a:schemeClr val="bg1"/>
                </a:solidFill>
              </a:rPr>
              <a:t>GIVE THEM SOMETHING TO DO NEXT TO YOU.</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C4B47AB-333E-914F-ED9A-FF9B9CFBDF86}"/>
              </a:ext>
            </a:extLst>
          </p:cNvPr>
          <p:cNvSpPr txBox="1"/>
          <p:nvPr/>
        </p:nvSpPr>
        <p:spPr>
          <a:xfrm>
            <a:off x="626401" y="4863888"/>
            <a:ext cx="3628799" cy="769441"/>
          </a:xfrm>
          <a:prstGeom prst="rect">
            <a:avLst/>
          </a:prstGeom>
          <a:noFill/>
        </p:spPr>
        <p:txBody>
          <a:bodyPr wrap="square" rtlCol="0">
            <a:spAutoFit/>
          </a:bodyPr>
          <a:lstStyle/>
          <a:p>
            <a:r>
              <a:rPr lang="en-US" sz="2200">
                <a:solidFill>
                  <a:srgbClr val="FF9900"/>
                </a:solidFill>
                <a:latin typeface="ADLaM Display" panose="02010000000000000000" pitchFamily="2" charset="0"/>
                <a:ea typeface="ADLaM Display" panose="02010000000000000000" pitchFamily="2" charset="0"/>
                <a:cs typeface="ADLaM Display" panose="02010000000000000000" pitchFamily="2" charset="0"/>
              </a:rPr>
              <a:t>They want to be near you because they love you!</a:t>
            </a:r>
          </a:p>
        </p:txBody>
      </p:sp>
    </p:spTree>
    <p:extLst>
      <p:ext uri="{BB962C8B-B14F-4D97-AF65-F5344CB8AC3E}">
        <p14:creationId xmlns:p14="http://schemas.microsoft.com/office/powerpoint/2010/main" val="2233567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sitting at a table with paper and markers&#10;&#10;Description automatically generated">
            <a:extLst>
              <a:ext uri="{FF2B5EF4-FFF2-40B4-BE49-F238E27FC236}">
                <a16:creationId xmlns:a16="http://schemas.microsoft.com/office/drawing/2014/main" id="{0B342D9E-1A72-57C9-F3A9-B0E1EA3AFB76}"/>
              </a:ext>
            </a:extLst>
          </p:cNvPr>
          <p:cNvPicPr>
            <a:picLocks noChangeAspect="1"/>
          </p:cNvPicPr>
          <p:nvPr/>
        </p:nvPicPr>
        <p:blipFill rotWithShape="1">
          <a:blip r:embed="rId2">
            <a:extLst>
              <a:ext uri="{28A0092B-C50C-407E-A947-70E740481C1C}">
                <a14:useLocalDpi xmlns:a14="http://schemas.microsoft.com/office/drawing/2010/main" val="0"/>
              </a:ext>
            </a:extLst>
          </a:blip>
          <a:srcRect l="21816" t="9091" r="1482"/>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60BB8-AD78-3B93-6BF6-660C4E4D0C29}"/>
              </a:ext>
            </a:extLst>
          </p:cNvPr>
          <p:cNvSpPr>
            <a:spLocks noGrp="1"/>
          </p:cNvSpPr>
          <p:nvPr>
            <p:ph type="title"/>
          </p:nvPr>
        </p:nvSpPr>
        <p:spPr>
          <a:xfrm>
            <a:off x="8100000" y="1122363"/>
            <a:ext cx="3362400" cy="3204134"/>
          </a:xfrm>
        </p:spPr>
        <p:txBody>
          <a:bodyPr vert="horz" lIns="91440" tIns="45720" rIns="91440" bIns="45720" rtlCol="0" anchor="ctr">
            <a:normAutofit/>
          </a:bodyPr>
          <a:lstStyle/>
          <a:p>
            <a:pPr algn="ctr"/>
            <a:r>
              <a:rPr lang="en-US" b="1">
                <a:solidFill>
                  <a:srgbClr val="FF8837"/>
                </a:solidFill>
              </a:rPr>
              <a:t>GIVE THEM SOMETHING SIMILAR TO DO!</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1B18DF-4B82-7C1F-07D4-CF9E137FD2B7}"/>
              </a:ext>
            </a:extLst>
          </p:cNvPr>
          <p:cNvSpPr txBox="1"/>
          <p:nvPr/>
        </p:nvSpPr>
        <p:spPr>
          <a:xfrm>
            <a:off x="8028001" y="4871088"/>
            <a:ext cx="3808800" cy="1323439"/>
          </a:xfrm>
          <a:prstGeom prst="rect">
            <a:avLst/>
          </a:prstGeom>
          <a:noFill/>
        </p:spPr>
        <p:txBody>
          <a:bodyPr wrap="square" rtlCol="0">
            <a:spAutoFit/>
          </a:bodyPr>
          <a:lstStyle/>
          <a:p>
            <a:r>
              <a:rPr lang="en-US" sz="2000"/>
              <a:t>If you give them something similar to what you are doing, it makes them even happier. </a:t>
            </a:r>
            <a:r>
              <a:rPr lang="en-US" sz="2000" b="1"/>
              <a:t>They want to be like you because they love you!</a:t>
            </a:r>
          </a:p>
        </p:txBody>
      </p:sp>
    </p:spTree>
    <p:extLst>
      <p:ext uri="{BB962C8B-B14F-4D97-AF65-F5344CB8AC3E}">
        <p14:creationId xmlns:p14="http://schemas.microsoft.com/office/powerpoint/2010/main" val="3814155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erson and a child preparing food&#10;&#10;Description automatically generated">
            <a:extLst>
              <a:ext uri="{FF2B5EF4-FFF2-40B4-BE49-F238E27FC236}">
                <a16:creationId xmlns:a16="http://schemas.microsoft.com/office/drawing/2014/main" id="{ED53239C-3337-60D9-0709-19FC0E031011}"/>
              </a:ext>
            </a:extLst>
          </p:cNvPr>
          <p:cNvPicPr>
            <a:picLocks noChangeAspect="1"/>
          </p:cNvPicPr>
          <p:nvPr/>
        </p:nvPicPr>
        <p:blipFill rotWithShape="1">
          <a:blip r:embed="rId2">
            <a:extLst>
              <a:ext uri="{28A0092B-C50C-407E-A947-70E740481C1C}">
                <a14:useLocalDpi xmlns:a14="http://schemas.microsoft.com/office/drawing/2010/main" val="0"/>
              </a:ext>
            </a:extLst>
          </a:blip>
          <a:srcRect r="14467"/>
          <a:stretch/>
        </p:blipFill>
        <p:spPr>
          <a:xfrm>
            <a:off x="806244" y="945420"/>
            <a:ext cx="5812858" cy="4511494"/>
          </a:xfrm>
          <a:prstGeom prst="rect">
            <a:avLst/>
          </a:prstGeom>
          <a:ln w="38100">
            <a:solidFill>
              <a:schemeClr val="bg1"/>
            </a:solidFill>
          </a:ln>
        </p:spPr>
      </p:pic>
      <p:sp>
        <p:nvSpPr>
          <p:cNvPr id="2" name="TextBox 1">
            <a:extLst>
              <a:ext uri="{FF2B5EF4-FFF2-40B4-BE49-F238E27FC236}">
                <a16:creationId xmlns:a16="http://schemas.microsoft.com/office/drawing/2014/main" id="{CC3EFD36-BA1C-BFA9-B61A-F7BDF838B25B}"/>
              </a:ext>
            </a:extLst>
          </p:cNvPr>
          <p:cNvSpPr txBox="1"/>
          <p:nvPr/>
        </p:nvSpPr>
        <p:spPr>
          <a:xfrm>
            <a:off x="7370855" y="917210"/>
            <a:ext cx="4014901" cy="4539704"/>
          </a:xfrm>
          <a:prstGeom prst="rect">
            <a:avLst/>
          </a:prstGeom>
          <a:noFill/>
          <a:ln w="38100">
            <a:solidFill>
              <a:schemeClr val="bg1"/>
            </a:solidFill>
          </a:ln>
        </p:spPr>
        <p:txBody>
          <a:bodyPr wrap="square" rtlCol="0">
            <a:spAutoFit/>
          </a:bodyPr>
          <a:lstStyle/>
          <a:p>
            <a:pPr>
              <a:spcAft>
                <a:spcPts val="600"/>
              </a:spcAft>
            </a:pPr>
            <a:endParaRPr lang="en-US" sz="800" b="1">
              <a:solidFill>
                <a:schemeClr val="bg1"/>
              </a:solidFill>
              <a:latin typeface="Ink Free" panose="03080402000500000000" pitchFamily="66" charset="0"/>
              <a:ea typeface="+mj-ea"/>
              <a:cs typeface="+mj-cs"/>
            </a:endParaRPr>
          </a:p>
          <a:p>
            <a:pPr>
              <a:spcAft>
                <a:spcPts val="1200"/>
              </a:spcAft>
            </a:pPr>
            <a:r>
              <a:rPr lang="en-US" sz="2200" b="1">
                <a:solidFill>
                  <a:schemeClr val="bg1"/>
                </a:solidFill>
                <a:latin typeface="Ink Free" panose="03080402000500000000" pitchFamily="66" charset="0"/>
                <a:ea typeface="+mj-ea"/>
                <a:cs typeface="+mj-cs"/>
              </a:rPr>
              <a:t>Curious Child’s Questions</a:t>
            </a:r>
          </a:p>
          <a:p>
            <a:pPr marL="342900" indent="-342900">
              <a:spcAft>
                <a:spcPts val="1200"/>
              </a:spcAft>
              <a:buAutoNum type="arabicPeriod"/>
            </a:pPr>
            <a:r>
              <a:rPr lang="en-US">
                <a:solidFill>
                  <a:schemeClr val="bg1"/>
                </a:solidFill>
                <a:latin typeface="Ink Free" panose="03080402000500000000" pitchFamily="66" charset="0"/>
              </a:rPr>
              <a:t>Why do ants live in holes?</a:t>
            </a:r>
          </a:p>
          <a:p>
            <a:pPr marL="342900" indent="-342900">
              <a:spcAft>
                <a:spcPts val="1200"/>
              </a:spcAft>
              <a:buAutoNum type="arabicPeriod"/>
            </a:pPr>
            <a:r>
              <a:rPr lang="en-US">
                <a:solidFill>
                  <a:schemeClr val="bg1"/>
                </a:solidFill>
                <a:latin typeface="Ink Free" panose="03080402000500000000" pitchFamily="66" charset="0"/>
              </a:rPr>
              <a:t>Why is the sky blue?</a:t>
            </a:r>
          </a:p>
          <a:p>
            <a:pPr marL="342900" indent="-342900">
              <a:spcAft>
                <a:spcPts val="1200"/>
              </a:spcAft>
              <a:buAutoNum type="arabicPeriod"/>
            </a:pPr>
            <a:r>
              <a:rPr lang="en-US">
                <a:solidFill>
                  <a:schemeClr val="bg1"/>
                </a:solidFill>
                <a:latin typeface="Ink Free" panose="03080402000500000000" pitchFamily="66" charset="0"/>
              </a:rPr>
              <a:t>Why do I have to wear shoes when I ride my bike?</a:t>
            </a:r>
          </a:p>
          <a:p>
            <a:pPr marL="342900" indent="-342900">
              <a:spcAft>
                <a:spcPts val="1200"/>
              </a:spcAft>
              <a:buAutoNum type="arabicPeriod"/>
            </a:pPr>
            <a:r>
              <a:rPr lang="en-US">
                <a:solidFill>
                  <a:schemeClr val="bg1"/>
                </a:solidFill>
                <a:latin typeface="Ink Free" panose="03080402000500000000" pitchFamily="66" charset="0"/>
              </a:rPr>
              <a:t>Why do I have to keep my elbows off the table?</a:t>
            </a:r>
          </a:p>
          <a:p>
            <a:pPr marL="342900" indent="-342900">
              <a:spcAft>
                <a:spcPts val="1200"/>
              </a:spcAft>
              <a:buAutoNum type="arabicPeriod"/>
            </a:pPr>
            <a:r>
              <a:rPr lang="en-US">
                <a:solidFill>
                  <a:schemeClr val="bg1"/>
                </a:solidFill>
                <a:latin typeface="Ink Free" panose="03080402000500000000" pitchFamily="66" charset="0"/>
              </a:rPr>
              <a:t>Why do I need to play with the new kid in school?</a:t>
            </a:r>
          </a:p>
          <a:p>
            <a:pPr marL="342900" indent="-342900">
              <a:spcAft>
                <a:spcPts val="1200"/>
              </a:spcAft>
              <a:buAutoNum type="arabicPeriod"/>
            </a:pPr>
            <a:r>
              <a:rPr lang="en-US">
                <a:solidFill>
                  <a:schemeClr val="bg1"/>
                </a:solidFill>
                <a:latin typeface="Ink Free" panose="03080402000500000000" pitchFamily="66" charset="0"/>
              </a:rPr>
              <a:t>Why do I have to tie my shoelaces?</a:t>
            </a:r>
          </a:p>
          <a:p>
            <a:pPr marL="342900" indent="-342900">
              <a:spcAft>
                <a:spcPts val="1200"/>
              </a:spcAft>
              <a:buAutoNum type="arabicPeriod"/>
            </a:pPr>
            <a:r>
              <a:rPr lang="en-US" sz="2200">
                <a:solidFill>
                  <a:schemeClr val="bg1"/>
                </a:solidFill>
                <a:latin typeface="Ink Free" panose="03080402000500000000" pitchFamily="66" charset="0"/>
              </a:rPr>
              <a:t>Am I a bad kid?</a:t>
            </a:r>
          </a:p>
        </p:txBody>
      </p:sp>
      <p:sp>
        <p:nvSpPr>
          <p:cNvPr id="7" name="TextBox 6">
            <a:extLst>
              <a:ext uri="{FF2B5EF4-FFF2-40B4-BE49-F238E27FC236}">
                <a16:creationId xmlns:a16="http://schemas.microsoft.com/office/drawing/2014/main" id="{27B7B519-95DC-40B8-5E48-91203738FB86}"/>
              </a:ext>
            </a:extLst>
          </p:cNvPr>
          <p:cNvSpPr txBox="1"/>
          <p:nvPr/>
        </p:nvSpPr>
        <p:spPr>
          <a:xfrm>
            <a:off x="0" y="5908040"/>
            <a:ext cx="12192000" cy="430887"/>
          </a:xfrm>
          <a:prstGeom prst="rect">
            <a:avLst/>
          </a:prstGeom>
          <a:noFill/>
        </p:spPr>
        <p:txBody>
          <a:bodyPr wrap="square">
            <a:spAutoFit/>
          </a:bodyPr>
          <a:lstStyle/>
          <a:p>
            <a:pPr algn="ctr"/>
            <a:r>
              <a:rPr lang="en-US" sz="2200" kern="100">
                <a:solidFill>
                  <a:srgbClr val="FF9900"/>
                </a:solidFill>
                <a:latin typeface="Amasis MT Pro Black" panose="02040A04050005020304" pitchFamily="18" charset="0"/>
                <a:ea typeface="Calibri" panose="020F0502020204030204" pitchFamily="34" charset="0"/>
                <a:cs typeface="Times New Roman" panose="02020603050405020304" pitchFamily="18" charset="0"/>
              </a:rPr>
              <a:t>When you can’t answer, validate the child by writing down the question.</a:t>
            </a:r>
          </a:p>
        </p:txBody>
      </p:sp>
      <p:sp>
        <p:nvSpPr>
          <p:cNvPr id="6" name="TextBox 5">
            <a:extLst>
              <a:ext uri="{FF2B5EF4-FFF2-40B4-BE49-F238E27FC236}">
                <a16:creationId xmlns:a16="http://schemas.microsoft.com/office/drawing/2014/main" id="{8EAD0B2B-7949-44BC-D3A3-DA6F18126008}"/>
              </a:ext>
            </a:extLst>
          </p:cNvPr>
          <p:cNvSpPr txBox="1"/>
          <p:nvPr/>
        </p:nvSpPr>
        <p:spPr>
          <a:xfrm>
            <a:off x="792480" y="4378960"/>
            <a:ext cx="2814720" cy="1107996"/>
          </a:xfrm>
          <a:prstGeom prst="rect">
            <a:avLst/>
          </a:prstGeom>
          <a:solidFill>
            <a:srgbClr val="FFFFFF">
              <a:alpha val="50196"/>
            </a:srgbClr>
          </a:solidFill>
        </p:spPr>
        <p:txBody>
          <a:bodyPr wrap="square" rtlCol="0">
            <a:spAutoFit/>
          </a:bodyPr>
          <a:lstStyle/>
          <a:p>
            <a:r>
              <a:rPr lang="en-US" sz="2200" b="1">
                <a:solidFill>
                  <a:srgbClr val="0033CC"/>
                </a:solidFill>
                <a:ea typeface="ADLaM Display" panose="02010000000000000000" pitchFamily="2" charset="0"/>
                <a:cs typeface="ADLaM Display" panose="02010000000000000000" pitchFamily="2" charset="0"/>
              </a:rPr>
              <a:t>YOUR QUESTIONS ARE </a:t>
            </a:r>
          </a:p>
          <a:p>
            <a:r>
              <a:rPr lang="en-US" sz="2200" b="1">
                <a:solidFill>
                  <a:srgbClr val="0033CC"/>
                </a:solidFill>
                <a:ea typeface="ADLaM Display" panose="02010000000000000000" pitchFamily="2" charset="0"/>
                <a:cs typeface="ADLaM Display" panose="02010000000000000000" pitchFamily="2" charset="0"/>
              </a:rPr>
              <a:t>IMPORTANT BECAUSE</a:t>
            </a:r>
          </a:p>
          <a:p>
            <a:r>
              <a:rPr lang="en-US" sz="2200" b="1">
                <a:solidFill>
                  <a:srgbClr val="0033CC"/>
                </a:solidFill>
                <a:ea typeface="ADLaM Display" panose="02010000000000000000" pitchFamily="2" charset="0"/>
                <a:cs typeface="ADLaM Display" panose="02010000000000000000" pitchFamily="2" charset="0"/>
              </a:rPr>
              <a:t>YOU ARE IMPORTANT</a:t>
            </a:r>
          </a:p>
        </p:txBody>
      </p:sp>
    </p:spTree>
    <p:extLst>
      <p:ext uri="{BB962C8B-B14F-4D97-AF65-F5344CB8AC3E}">
        <p14:creationId xmlns:p14="http://schemas.microsoft.com/office/powerpoint/2010/main" val="483898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pointing at a white board&#10;&#10;Description automatically generated">
            <a:extLst>
              <a:ext uri="{FF2B5EF4-FFF2-40B4-BE49-F238E27FC236}">
                <a16:creationId xmlns:a16="http://schemas.microsoft.com/office/drawing/2014/main" id="{81A34851-7B1A-E319-88AD-CAEA40351D28}"/>
              </a:ext>
            </a:extLst>
          </p:cNvPr>
          <p:cNvPicPr>
            <a:picLocks noChangeAspect="1"/>
          </p:cNvPicPr>
          <p:nvPr/>
        </p:nvPicPr>
        <p:blipFill rotWithShape="1">
          <a:blip r:embed="rId2">
            <a:extLst>
              <a:ext uri="{28A0092B-C50C-407E-A947-70E740481C1C}">
                <a14:useLocalDpi xmlns:a14="http://schemas.microsoft.com/office/drawing/2010/main" val="0"/>
              </a:ext>
            </a:extLst>
          </a:blip>
          <a:srcRect r="21080"/>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8BB272-84CB-07B3-9CE5-3421818E4C30}"/>
              </a:ext>
            </a:extLst>
          </p:cNvPr>
          <p:cNvSpPr>
            <a:spLocks noGrp="1"/>
          </p:cNvSpPr>
          <p:nvPr>
            <p:ph type="title"/>
          </p:nvPr>
        </p:nvSpPr>
        <p:spPr>
          <a:xfrm>
            <a:off x="0" y="659743"/>
            <a:ext cx="4031973" cy="1579458"/>
          </a:xfrm>
        </p:spPr>
        <p:txBody>
          <a:bodyPr vert="horz" lIns="91440" tIns="45720" rIns="91440" bIns="45720" rtlCol="0" anchor="t">
            <a:normAutofit fontScale="90000"/>
          </a:bodyPr>
          <a:lstStyle/>
          <a:p>
            <a:pPr algn="ctr"/>
            <a:r>
              <a:rPr lang="en-US" sz="3300" b="1">
                <a:solidFill>
                  <a:srgbClr val="FFFFFF"/>
                </a:solidFill>
              </a:rPr>
              <a:t>SOLUTION WHEN</a:t>
            </a:r>
            <a:br>
              <a:rPr lang="en-US" sz="3300" b="1">
                <a:solidFill>
                  <a:srgbClr val="FFFFFF"/>
                </a:solidFill>
              </a:rPr>
            </a:br>
            <a:r>
              <a:rPr lang="en-US" sz="3300" b="1">
                <a:solidFill>
                  <a:srgbClr val="FFFFFF"/>
                </a:solidFill>
              </a:rPr>
              <a:t>YOU HAVE</a:t>
            </a:r>
            <a:br>
              <a:rPr lang="en-US" sz="3300" b="1">
                <a:solidFill>
                  <a:srgbClr val="FFFFFF"/>
                </a:solidFill>
              </a:rPr>
            </a:br>
            <a:r>
              <a:rPr lang="en-US" sz="3300" b="1">
                <a:solidFill>
                  <a:srgbClr val="FFFFFF"/>
                </a:solidFill>
              </a:rPr>
              <a:t>LIMITED TIME</a:t>
            </a:r>
            <a:br>
              <a:rPr lang="en-US" sz="3300" b="1">
                <a:solidFill>
                  <a:srgbClr val="FFFFFF"/>
                </a:solidFill>
              </a:rPr>
            </a:br>
            <a:br>
              <a:rPr lang="en-US" sz="3300" b="1">
                <a:solidFill>
                  <a:srgbClr val="FFFFFF"/>
                </a:solidFill>
              </a:rPr>
            </a:br>
            <a:endParaRPr lang="en-US" sz="3300" b="1">
              <a:solidFill>
                <a:srgbClr val="FFFFFF"/>
              </a:solidFill>
              <a:latin typeface="+mn-lt"/>
            </a:endParaRPr>
          </a:p>
        </p:txBody>
      </p:sp>
      <p:sp>
        <p:nvSpPr>
          <p:cNvPr id="5" name="TextBox 4">
            <a:extLst>
              <a:ext uri="{FF2B5EF4-FFF2-40B4-BE49-F238E27FC236}">
                <a16:creationId xmlns:a16="http://schemas.microsoft.com/office/drawing/2014/main" id="{CC9A81D4-5979-1D15-BF61-197B4A9AD62F}"/>
              </a:ext>
            </a:extLst>
          </p:cNvPr>
          <p:cNvSpPr txBox="1"/>
          <p:nvPr/>
        </p:nvSpPr>
        <p:spPr>
          <a:xfrm>
            <a:off x="4038599" y="5835600"/>
            <a:ext cx="8160026" cy="646331"/>
          </a:xfrm>
          <a:prstGeom prst="rect">
            <a:avLst/>
          </a:prstGeom>
          <a:solidFill>
            <a:srgbClr val="203864">
              <a:alpha val="50196"/>
            </a:srgbClr>
          </a:solidFill>
        </p:spPr>
        <p:txBody>
          <a:bodyPr wrap="square">
            <a:spAutoFit/>
          </a:bodyPr>
          <a:lstStyle/>
          <a:p>
            <a:pPr algn="ctr"/>
            <a:r>
              <a:rPr lang="en-US" b="1"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you don’t know the answer, it’s okay. Find the answer, and then answer.  </a:t>
            </a:r>
          </a:p>
          <a:p>
            <a:pPr algn="ctr"/>
            <a:r>
              <a:rPr lang="en-US" b="1"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Always answer truthfully, consistently, and within a reasonable amount of time.</a:t>
            </a:r>
          </a:p>
        </p:txBody>
      </p:sp>
      <p:sp>
        <p:nvSpPr>
          <p:cNvPr id="6" name="TextBox 5">
            <a:extLst>
              <a:ext uri="{FF2B5EF4-FFF2-40B4-BE49-F238E27FC236}">
                <a16:creationId xmlns:a16="http://schemas.microsoft.com/office/drawing/2014/main" id="{D6C37695-DFC1-EE10-6CEF-F332A595F852}"/>
              </a:ext>
            </a:extLst>
          </p:cNvPr>
          <p:cNvSpPr txBox="1"/>
          <p:nvPr/>
        </p:nvSpPr>
        <p:spPr>
          <a:xfrm>
            <a:off x="320400" y="2887436"/>
            <a:ext cx="3495600" cy="3631763"/>
          </a:xfrm>
          <a:prstGeom prst="rect">
            <a:avLst/>
          </a:prstGeom>
          <a:noFill/>
        </p:spPr>
        <p:txBody>
          <a:bodyPr wrap="square">
            <a:spAutoFit/>
          </a:bodyPr>
          <a:lstStyle/>
          <a:p>
            <a:pPr marL="342900" indent="-342900">
              <a:spcAft>
                <a:spcPts val="600"/>
              </a:spcAft>
              <a:buFont typeface="+mj-lt"/>
              <a:buAutoNum type="arabicPeriod"/>
            </a:pPr>
            <a:r>
              <a:rPr lang="en-US" sz="2000">
                <a:solidFill>
                  <a:srgbClr val="FFFFFF"/>
                </a:solidFill>
                <a:latin typeface="+mn-lt"/>
              </a:rPr>
              <a:t>Write down the question to validate child’s importance.</a:t>
            </a:r>
          </a:p>
          <a:p>
            <a:pPr marL="342900" indent="-342900">
              <a:spcAft>
                <a:spcPts val="600"/>
              </a:spcAft>
              <a:buFont typeface="+mj-lt"/>
              <a:buAutoNum type="arabicPeriod"/>
            </a:pPr>
            <a:r>
              <a:rPr lang="en-US" sz="2000">
                <a:solidFill>
                  <a:srgbClr val="FFFFFF"/>
                </a:solidFill>
                <a:latin typeface="+mn-lt"/>
              </a:rPr>
              <a:t>Tell child you will answer the question when you aren’t cooking dinner, working, or whatever keeps you from having time to answer.</a:t>
            </a:r>
            <a:endParaRPr lang="en-US" sz="2000">
              <a:solidFill>
                <a:srgbClr val="FFFFFF"/>
              </a:solidFill>
            </a:endParaRPr>
          </a:p>
          <a:p>
            <a:pPr marL="342900" indent="-342900">
              <a:spcAft>
                <a:spcPts val="600"/>
              </a:spcAft>
              <a:buFont typeface="+mj-lt"/>
              <a:buAutoNum type="arabicPeriod"/>
            </a:pPr>
            <a:r>
              <a:rPr lang="en-US" sz="2000">
                <a:solidFill>
                  <a:srgbClr val="FFFFFF"/>
                </a:solidFill>
                <a:latin typeface="+mn-lt"/>
              </a:rPr>
              <a:t>Always go back to answer the question. You can start with, “Son, do you still have questions about…?”</a:t>
            </a:r>
            <a:endParaRPr lang="en-US" sz="2000"/>
          </a:p>
        </p:txBody>
      </p:sp>
    </p:spTree>
    <p:extLst>
      <p:ext uri="{BB962C8B-B14F-4D97-AF65-F5344CB8AC3E}">
        <p14:creationId xmlns:p14="http://schemas.microsoft.com/office/powerpoint/2010/main" val="201418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a:blip r:embed="rId2">
            <a:extLst>
              <a:ext uri="{28A0092B-C50C-407E-A947-70E740481C1C}">
                <a14:useLocalDpi xmlns:a14="http://schemas.microsoft.com/office/drawing/2010/main" val="0"/>
              </a:ext>
            </a:extLst>
          </a:blip>
          <a:srcRect l="3096" r="3096"/>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DO</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UNDERSTANDING BOUNDARIES AND RULES</a:t>
            </a:r>
          </a:p>
        </p:txBody>
      </p:sp>
    </p:spTree>
    <p:extLst>
      <p:ext uri="{BB962C8B-B14F-4D97-AF65-F5344CB8AC3E}">
        <p14:creationId xmlns:p14="http://schemas.microsoft.com/office/powerpoint/2010/main" val="3378222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climbing up a fence&#10;&#10;Description automatically generated">
            <a:extLst>
              <a:ext uri="{FF2B5EF4-FFF2-40B4-BE49-F238E27FC236}">
                <a16:creationId xmlns:a16="http://schemas.microsoft.com/office/drawing/2014/main" id="{F9C1AFDC-6423-1614-7977-280C411A6B0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4241" b="15620"/>
          <a:stretch/>
        </p:blipFill>
        <p:spPr>
          <a:xfrm>
            <a:off x="7200" y="14400"/>
            <a:ext cx="12192000" cy="6843600"/>
          </a:xfrm>
          <a:prstGeom prst="rect">
            <a:avLst/>
          </a:prstGeom>
        </p:spPr>
      </p:pic>
      <p:sp>
        <p:nvSpPr>
          <p:cNvPr id="2" name="Title 1">
            <a:extLst>
              <a:ext uri="{FF2B5EF4-FFF2-40B4-BE49-F238E27FC236}">
                <a16:creationId xmlns:a16="http://schemas.microsoft.com/office/drawing/2014/main" id="{4495ABFB-19F2-A171-5077-C14F5A64D03A}"/>
              </a:ext>
            </a:extLst>
          </p:cNvPr>
          <p:cNvSpPr>
            <a:spLocks noGrp="1"/>
          </p:cNvSpPr>
          <p:nvPr>
            <p:ph type="title"/>
          </p:nvPr>
        </p:nvSpPr>
        <p:spPr/>
        <p:txBody>
          <a:bodyPr>
            <a:normAutofit/>
          </a:bodyPr>
          <a:lstStyle/>
          <a:p>
            <a:r>
              <a:rPr lang="en-US" b="1"/>
              <a:t>UNDERSTANDING CHANGES PERCEPTION</a:t>
            </a:r>
          </a:p>
        </p:txBody>
      </p:sp>
      <p:sp>
        <p:nvSpPr>
          <p:cNvPr id="10" name="Content Placeholder 9">
            <a:extLst>
              <a:ext uri="{FF2B5EF4-FFF2-40B4-BE49-F238E27FC236}">
                <a16:creationId xmlns:a16="http://schemas.microsoft.com/office/drawing/2014/main" id="{02D5F291-D4A9-60D6-D656-5F82184D9DD9}"/>
              </a:ext>
            </a:extLst>
          </p:cNvPr>
          <p:cNvSpPr>
            <a:spLocks noGrp="1"/>
          </p:cNvSpPr>
          <p:nvPr>
            <p:ph sz="half" idx="2"/>
          </p:nvPr>
        </p:nvSpPr>
        <p:spPr>
          <a:xfrm>
            <a:off x="839788" y="3045075"/>
            <a:ext cx="5157787" cy="3447800"/>
          </a:xfrm>
        </p:spPr>
        <p:txBody>
          <a:bodyPr>
            <a:normAutofit fontScale="92500" lnSpcReduction="10000"/>
          </a:bodyPr>
          <a:lstStyle/>
          <a:p>
            <a:pPr marL="0" indent="0">
              <a:buNone/>
            </a:pPr>
            <a:r>
              <a:rPr lang="en-US" sz="3300" b="1"/>
              <a:t>SAFETY</a:t>
            </a:r>
          </a:p>
          <a:p>
            <a:r>
              <a:rPr lang="en-US" b="1"/>
              <a:t>Hot surfaces can burn you</a:t>
            </a:r>
          </a:p>
          <a:p>
            <a:r>
              <a:rPr lang="en-US" b="1"/>
              <a:t>Being by cars that are much bigger than you can hurt you</a:t>
            </a:r>
          </a:p>
          <a:p>
            <a:r>
              <a:rPr lang="en-US" b="1"/>
              <a:t>Riding your bike in the street can hurt you</a:t>
            </a:r>
          </a:p>
          <a:p>
            <a:r>
              <a:rPr lang="en-US" b="1"/>
              <a:t>Talking to someone you don’t know can let them hurt you</a:t>
            </a:r>
          </a:p>
        </p:txBody>
      </p:sp>
      <p:sp>
        <p:nvSpPr>
          <p:cNvPr id="12" name="Content Placeholder 11">
            <a:extLst>
              <a:ext uri="{FF2B5EF4-FFF2-40B4-BE49-F238E27FC236}">
                <a16:creationId xmlns:a16="http://schemas.microsoft.com/office/drawing/2014/main" id="{E9E9852C-1692-2A2D-FE08-8E39B7680F82}"/>
              </a:ext>
            </a:extLst>
          </p:cNvPr>
          <p:cNvSpPr>
            <a:spLocks noGrp="1"/>
          </p:cNvSpPr>
          <p:nvPr>
            <p:ph sz="quarter" idx="4"/>
          </p:nvPr>
        </p:nvSpPr>
        <p:spPr>
          <a:xfrm>
            <a:off x="6388827" y="3045075"/>
            <a:ext cx="5183188" cy="3514125"/>
          </a:xfrm>
        </p:spPr>
        <p:txBody>
          <a:bodyPr>
            <a:normAutofit fontScale="92500" lnSpcReduction="10000"/>
          </a:bodyPr>
          <a:lstStyle/>
          <a:p>
            <a:pPr marL="0" indent="0">
              <a:buNone/>
            </a:pPr>
            <a:r>
              <a:rPr lang="en-US" sz="3300" b="1"/>
              <a:t>RESPECT AND MANNERS</a:t>
            </a:r>
          </a:p>
          <a:p>
            <a:r>
              <a:rPr lang="en-US" b="1"/>
              <a:t>Talk nicely to others so they will like to hear what you say</a:t>
            </a:r>
          </a:p>
          <a:p>
            <a:r>
              <a:rPr lang="en-US" b="1"/>
              <a:t>Call adults </a:t>
            </a:r>
            <a:r>
              <a:rPr lang="en-US" b="1" i="1"/>
              <a:t>Sir</a:t>
            </a:r>
            <a:r>
              <a:rPr lang="en-US" b="1"/>
              <a:t>, </a:t>
            </a:r>
            <a:r>
              <a:rPr lang="en-US" b="1" i="1"/>
              <a:t>Mr.</a:t>
            </a:r>
            <a:r>
              <a:rPr lang="en-US" b="1"/>
              <a:t>, </a:t>
            </a:r>
            <a:r>
              <a:rPr lang="en-US" b="1" i="1"/>
              <a:t>Ma’am</a:t>
            </a:r>
            <a:r>
              <a:rPr lang="en-US" b="1"/>
              <a:t>, </a:t>
            </a:r>
            <a:r>
              <a:rPr lang="en-US" b="1" i="1"/>
              <a:t>Mrs.</a:t>
            </a:r>
            <a:r>
              <a:rPr lang="en-US" b="1"/>
              <a:t>, or </a:t>
            </a:r>
            <a:r>
              <a:rPr lang="en-US" b="1" i="1"/>
              <a:t>Miss</a:t>
            </a:r>
            <a:r>
              <a:rPr lang="en-US" b="1"/>
              <a:t> to show them they are special</a:t>
            </a:r>
          </a:p>
          <a:p>
            <a:r>
              <a:rPr lang="en-US" b="1"/>
              <a:t>When you interrupt someone when they are talking, it makes them feel unimportant</a:t>
            </a:r>
          </a:p>
        </p:txBody>
      </p:sp>
      <p:sp>
        <p:nvSpPr>
          <p:cNvPr id="6" name="TextBox 5">
            <a:extLst>
              <a:ext uri="{FF2B5EF4-FFF2-40B4-BE49-F238E27FC236}">
                <a16:creationId xmlns:a16="http://schemas.microsoft.com/office/drawing/2014/main" id="{3BC90524-D240-596C-3921-DB42DC620DF1}"/>
              </a:ext>
            </a:extLst>
          </p:cNvPr>
          <p:cNvSpPr txBox="1"/>
          <p:nvPr/>
        </p:nvSpPr>
        <p:spPr>
          <a:xfrm>
            <a:off x="0" y="1558866"/>
            <a:ext cx="12184800" cy="846386"/>
          </a:xfrm>
          <a:prstGeom prst="rect">
            <a:avLst/>
          </a:prstGeom>
          <a:solidFill>
            <a:srgbClr val="FF6600"/>
          </a:solidFill>
        </p:spPr>
        <p:txBody>
          <a:bodyPr wrap="square">
            <a:spAutoFit/>
          </a:bodyPr>
          <a:lstStyle/>
          <a:p>
            <a:pPr marR="0">
              <a:spcBef>
                <a:spcPts val="0"/>
              </a:spcBef>
              <a:spcAft>
                <a:spcPts val="600"/>
              </a:spcAft>
            </a:pPr>
            <a:r>
              <a:rPr lang="en-US" sz="2200">
                <a:solidFill>
                  <a:schemeClr val="bg1"/>
                </a:solidFill>
                <a:latin typeface="ADLaM Display" panose="02010000000000000000" pitchFamily="2" charset="0"/>
                <a:ea typeface="ADLaM Display" panose="02010000000000000000" pitchFamily="2" charset="0"/>
                <a:cs typeface="ADLaM Display" panose="02010000000000000000" pitchFamily="2" charset="0"/>
              </a:rPr>
              <a:t>           Children are smart. When you help them understand boundaries and rules, </a:t>
            </a:r>
          </a:p>
          <a:p>
            <a:pPr marR="0">
              <a:spcBef>
                <a:spcPts val="0"/>
              </a:spcBef>
              <a:spcAft>
                <a:spcPts val="1200"/>
              </a:spcAft>
            </a:pPr>
            <a:r>
              <a:rPr lang="en-US" sz="2200">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they are more likely to follow them and avoid negative self-beliefs.</a:t>
            </a:r>
          </a:p>
        </p:txBody>
      </p:sp>
    </p:spTree>
    <p:extLst>
      <p:ext uri="{BB962C8B-B14F-4D97-AF65-F5344CB8AC3E}">
        <p14:creationId xmlns:p14="http://schemas.microsoft.com/office/powerpoint/2010/main" val="2509776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in a dress standing on a fence&#10;&#10;Description automatically generated">
            <a:extLst>
              <a:ext uri="{FF2B5EF4-FFF2-40B4-BE49-F238E27FC236}">
                <a16:creationId xmlns:a16="http://schemas.microsoft.com/office/drawing/2014/main" id="{AFC5DD98-3D89-755D-7369-1D533C8687C4}"/>
              </a:ext>
            </a:extLst>
          </p:cNvPr>
          <p:cNvPicPr>
            <a:picLocks noChangeAspect="1"/>
          </p:cNvPicPr>
          <p:nvPr/>
        </p:nvPicPr>
        <p:blipFill rotWithShape="1">
          <a:blip r:embed="rId2">
            <a:extLst>
              <a:ext uri="{28A0092B-C50C-407E-A947-70E740481C1C}">
                <a14:useLocalDpi xmlns:a14="http://schemas.microsoft.com/office/drawing/2010/main" val="0"/>
              </a:ext>
            </a:extLst>
          </a:blip>
          <a:srcRect l="5842" t="18961" r="1" b="31316"/>
          <a:stretch/>
        </p:blipFill>
        <p:spPr>
          <a:xfrm>
            <a:off x="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1A4385-7730-A4F4-A8B3-90A74CF7E594}"/>
              </a:ext>
            </a:extLst>
          </p:cNvPr>
          <p:cNvSpPr>
            <a:spLocks noGrp="1"/>
          </p:cNvSpPr>
          <p:nvPr>
            <p:ph type="title"/>
          </p:nvPr>
        </p:nvSpPr>
        <p:spPr>
          <a:xfrm>
            <a:off x="7625400" y="1317601"/>
            <a:ext cx="4283400" cy="4924800"/>
          </a:xfrm>
          <a:solidFill>
            <a:srgbClr val="FFFFFF"/>
          </a:solidFill>
        </p:spPr>
        <p:txBody>
          <a:bodyPr vert="horz" lIns="91440" tIns="45720" rIns="91440" bIns="45720" rtlCol="0" anchor="b">
            <a:normAutofit fontScale="90000"/>
          </a:bodyPr>
          <a:lstStyle/>
          <a:p>
            <a:pPr algn="ctr">
              <a:spcBef>
                <a:spcPts val="600"/>
              </a:spcBef>
              <a:spcAft>
                <a:spcPts val="600"/>
              </a:spcAft>
            </a:pPr>
            <a:r>
              <a:rPr lang="en-US" sz="4800" b="1"/>
              <a:t>DON’T climb on that fence!</a:t>
            </a:r>
            <a:br>
              <a:rPr lang="en-US" sz="4800"/>
            </a:br>
            <a:br>
              <a:rPr lang="en-US" sz="4800"/>
            </a:br>
            <a:r>
              <a:rPr lang="en-US" sz="4800">
                <a:solidFill>
                  <a:srgbClr val="FF6600"/>
                </a:solidFill>
                <a:latin typeface="ADLaM Display" panose="02010000000000000000" pitchFamily="2" charset="0"/>
                <a:ea typeface="ADLaM Display" panose="02010000000000000000" pitchFamily="2" charset="0"/>
                <a:cs typeface="ADLaM Display" panose="02010000000000000000" pitchFamily="2" charset="0"/>
              </a:rPr>
              <a:t>vs</a:t>
            </a:r>
            <a:br>
              <a:rPr lang="en-US" sz="4800">
                <a:solidFill>
                  <a:srgbClr val="FF6600"/>
                </a:solidFill>
                <a:latin typeface="ADLaM Display" panose="02010000000000000000" pitchFamily="2" charset="0"/>
                <a:ea typeface="ADLaM Display" panose="02010000000000000000" pitchFamily="2" charset="0"/>
                <a:cs typeface="ADLaM Display" panose="02010000000000000000" pitchFamily="2" charset="0"/>
              </a:rPr>
            </a:br>
            <a:br>
              <a:rPr lang="en-US" sz="4800"/>
            </a:br>
            <a:r>
              <a:rPr lang="en-US" sz="4800" b="1"/>
              <a:t>When you climb on fences, you can fall and get hurt.</a:t>
            </a:r>
          </a:p>
        </p:txBody>
      </p:sp>
    </p:spTree>
    <p:extLst>
      <p:ext uri="{BB962C8B-B14F-4D97-AF65-F5344CB8AC3E}">
        <p14:creationId xmlns:p14="http://schemas.microsoft.com/office/powerpoint/2010/main" val="1713210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35CE-7CA1-4FDC-6F24-26BC6B742C2E}"/>
              </a:ext>
            </a:extLst>
          </p:cNvPr>
          <p:cNvSpPr>
            <a:spLocks noGrp="1"/>
          </p:cNvSpPr>
          <p:nvPr>
            <p:ph type="title"/>
          </p:nvPr>
        </p:nvSpPr>
        <p:spPr>
          <a:xfrm>
            <a:off x="0" y="612000"/>
            <a:ext cx="12192000" cy="1078688"/>
          </a:xfrm>
          <a:solidFill>
            <a:srgbClr val="FF6600"/>
          </a:solidFill>
        </p:spPr>
        <p:txBody>
          <a:bodyPr>
            <a:normAutofit/>
          </a:bodyPr>
          <a:lstStyle/>
          <a:p>
            <a:r>
              <a:rPr lang="en-US">
                <a:solidFill>
                  <a:schemeClr val="bg1"/>
                </a:solidFill>
                <a:latin typeface="ADLaM Display" panose="02010000000000000000" pitchFamily="2" charset="0"/>
                <a:ea typeface="ADLaM Display" panose="02010000000000000000" pitchFamily="2" charset="0"/>
                <a:cs typeface="ADLaM Display" panose="02010000000000000000" pitchFamily="2" charset="0"/>
              </a:rPr>
              <a:t>    Turn I’M BAD into I UNDERSTAND</a:t>
            </a:r>
          </a:p>
        </p:txBody>
      </p:sp>
      <p:sp>
        <p:nvSpPr>
          <p:cNvPr id="3" name="TextBox 2">
            <a:extLst>
              <a:ext uri="{FF2B5EF4-FFF2-40B4-BE49-F238E27FC236}">
                <a16:creationId xmlns:a16="http://schemas.microsoft.com/office/drawing/2014/main" id="{76FE3D8F-2A2E-E18E-A29F-3E543917B808}"/>
              </a:ext>
            </a:extLst>
          </p:cNvPr>
          <p:cNvSpPr txBox="1"/>
          <p:nvPr/>
        </p:nvSpPr>
        <p:spPr>
          <a:xfrm>
            <a:off x="548920" y="2196000"/>
            <a:ext cx="4001737" cy="3340786"/>
          </a:xfrm>
          <a:prstGeom prst="rect">
            <a:avLst/>
          </a:prstGeom>
          <a:solidFill>
            <a:srgbClr val="CCFFFF">
              <a:alpha val="30196"/>
            </a:srgbClr>
          </a:solidFill>
          <a:ln w="38100">
            <a:solidFill>
              <a:schemeClr val="accent1"/>
            </a:solidFill>
          </a:ln>
        </p:spPr>
        <p:txBody>
          <a:bodyPr wrap="none" rtlCol="0">
            <a:spAutoFit/>
          </a:bodyPr>
          <a:lstStyle/>
          <a:p>
            <a:pPr>
              <a:lnSpc>
                <a:spcPct val="150000"/>
              </a:lnSpc>
            </a:pPr>
            <a:r>
              <a:rPr lang="en-US" sz="3300" b="1" i="1"/>
              <a:t>I’M BAD </a:t>
            </a:r>
            <a:r>
              <a:rPr lang="en-US" sz="3300"/>
              <a:t>STATEMENTS</a:t>
            </a:r>
          </a:p>
          <a:p>
            <a:pPr marL="342900" indent="-342900">
              <a:lnSpc>
                <a:spcPct val="150000"/>
              </a:lnSpc>
              <a:buAutoNum type="arabicPeriod"/>
            </a:pPr>
            <a:r>
              <a:rPr lang="en-US" sz="2200"/>
              <a:t>Don’t play with that!</a:t>
            </a:r>
          </a:p>
          <a:p>
            <a:pPr marL="342900" indent="-342900">
              <a:lnSpc>
                <a:spcPct val="150000"/>
              </a:lnSpc>
              <a:buAutoNum type="arabicPeriod"/>
            </a:pPr>
            <a:r>
              <a:rPr lang="en-US" sz="2200"/>
              <a:t>Don’t say that!</a:t>
            </a:r>
          </a:p>
          <a:p>
            <a:pPr marL="342900" indent="-342900">
              <a:lnSpc>
                <a:spcPct val="150000"/>
              </a:lnSpc>
              <a:buAutoNum type="arabicPeriod"/>
            </a:pPr>
            <a:r>
              <a:rPr lang="en-US" sz="2200"/>
              <a:t>Stop jumping on the bed!</a:t>
            </a:r>
          </a:p>
          <a:p>
            <a:pPr marL="342900" indent="-342900">
              <a:lnSpc>
                <a:spcPct val="150000"/>
              </a:lnSpc>
              <a:buAutoNum type="arabicPeriod"/>
            </a:pPr>
            <a:r>
              <a:rPr lang="en-US" sz="2200"/>
              <a:t>Don’t hit your sister!</a:t>
            </a:r>
          </a:p>
          <a:p>
            <a:pPr marL="342900" indent="-342900">
              <a:lnSpc>
                <a:spcPct val="150000"/>
              </a:lnSpc>
              <a:buAutoNum type="arabicPeriod"/>
            </a:pPr>
            <a:r>
              <a:rPr lang="en-US" sz="2200"/>
              <a:t>Don’t talk to me like that!</a:t>
            </a:r>
          </a:p>
        </p:txBody>
      </p:sp>
      <p:sp>
        <p:nvSpPr>
          <p:cNvPr id="6" name="TextBox 5">
            <a:extLst>
              <a:ext uri="{FF2B5EF4-FFF2-40B4-BE49-F238E27FC236}">
                <a16:creationId xmlns:a16="http://schemas.microsoft.com/office/drawing/2014/main" id="{B1CCC2A8-531E-F80D-B03B-1393BE139342}"/>
              </a:ext>
            </a:extLst>
          </p:cNvPr>
          <p:cNvSpPr txBox="1"/>
          <p:nvPr/>
        </p:nvSpPr>
        <p:spPr>
          <a:xfrm>
            <a:off x="4860161" y="2196000"/>
            <a:ext cx="6782919" cy="3340786"/>
          </a:xfrm>
          <a:prstGeom prst="rect">
            <a:avLst/>
          </a:prstGeom>
          <a:solidFill>
            <a:srgbClr val="CCFFFF">
              <a:alpha val="30196"/>
            </a:srgbClr>
          </a:solidFill>
          <a:ln w="38100">
            <a:solidFill>
              <a:srgbClr val="31589F"/>
            </a:solidFill>
          </a:ln>
        </p:spPr>
        <p:txBody>
          <a:bodyPr wrap="square" rtlCol="0">
            <a:spAutoFit/>
          </a:bodyPr>
          <a:lstStyle/>
          <a:p>
            <a:pPr>
              <a:lnSpc>
                <a:spcPct val="150000"/>
              </a:lnSpc>
            </a:pPr>
            <a:r>
              <a:rPr lang="en-US" sz="3300" b="1" i="1"/>
              <a:t>I UNDERSTAND </a:t>
            </a:r>
            <a:r>
              <a:rPr lang="en-US" sz="3300"/>
              <a:t>STATEMENTS</a:t>
            </a:r>
          </a:p>
          <a:p>
            <a:pPr marL="342900" indent="-342900">
              <a:lnSpc>
                <a:spcPct val="150000"/>
              </a:lnSpc>
              <a:buAutoNum type="arabicPeriod"/>
            </a:pPr>
            <a:r>
              <a:rPr lang="en-US" sz="2200"/>
              <a:t>That belongs to Daddy. Please play with your toys.</a:t>
            </a:r>
          </a:p>
          <a:p>
            <a:pPr marL="342900" indent="-342900">
              <a:lnSpc>
                <a:spcPct val="150000"/>
              </a:lnSpc>
              <a:buAutoNum type="arabicPeriod"/>
            </a:pPr>
            <a:r>
              <a:rPr lang="en-US" sz="2200"/>
              <a:t>When you say that, it hurts your friend’s feelings.</a:t>
            </a:r>
          </a:p>
          <a:p>
            <a:pPr marL="342900" indent="-342900">
              <a:lnSpc>
                <a:spcPct val="150000"/>
              </a:lnSpc>
              <a:buAutoNum type="arabicPeriod"/>
            </a:pPr>
            <a:r>
              <a:rPr lang="en-US" sz="2200"/>
              <a:t>When you jump on the bed, you can fall and get hurt.</a:t>
            </a:r>
          </a:p>
          <a:p>
            <a:pPr marL="342900" indent="-342900">
              <a:lnSpc>
                <a:spcPct val="150000"/>
              </a:lnSpc>
              <a:buAutoNum type="arabicPeriod"/>
            </a:pPr>
            <a:r>
              <a:rPr lang="en-US" sz="2200"/>
              <a:t>When you hit your sister, it hurts her feelings and body.</a:t>
            </a:r>
          </a:p>
          <a:p>
            <a:pPr marL="342900" indent="-342900">
              <a:lnSpc>
                <a:spcPct val="150000"/>
              </a:lnSpc>
              <a:buAutoNum type="arabicPeriod"/>
            </a:pPr>
            <a:r>
              <a:rPr lang="en-US" sz="2200"/>
              <a:t>When you talk to me like that, it makes me feel bad.</a:t>
            </a:r>
          </a:p>
        </p:txBody>
      </p:sp>
      <p:sp>
        <p:nvSpPr>
          <p:cNvPr id="7" name="TextBox 6">
            <a:extLst>
              <a:ext uri="{FF2B5EF4-FFF2-40B4-BE49-F238E27FC236}">
                <a16:creationId xmlns:a16="http://schemas.microsoft.com/office/drawing/2014/main" id="{A404C949-9064-7C9B-4844-6931D22FBBC6}"/>
              </a:ext>
            </a:extLst>
          </p:cNvPr>
          <p:cNvSpPr txBox="1"/>
          <p:nvPr/>
        </p:nvSpPr>
        <p:spPr>
          <a:xfrm>
            <a:off x="0" y="5832000"/>
            <a:ext cx="12192000" cy="769441"/>
          </a:xfrm>
          <a:prstGeom prst="rect">
            <a:avLst/>
          </a:prstGeom>
          <a:noFill/>
        </p:spPr>
        <p:txBody>
          <a:bodyPr wrap="square" rtlCol="0">
            <a:spAutoFit/>
          </a:bodyPr>
          <a:lstStyle/>
          <a:p>
            <a:pPr algn="ctr"/>
            <a:r>
              <a:rPr lang="en-US" sz="2200" b="1">
                <a:solidFill>
                  <a:srgbClr val="FF6600"/>
                </a:solidFill>
              </a:rPr>
              <a:t>When the child understands the consequences of the behavior, such as getting hurt </a:t>
            </a:r>
          </a:p>
          <a:p>
            <a:pPr algn="ctr"/>
            <a:r>
              <a:rPr lang="en-US" sz="2200" b="1">
                <a:solidFill>
                  <a:srgbClr val="FF6600"/>
                </a:solidFill>
              </a:rPr>
              <a:t>or hurting someone’s feelings, they understand why the boundaries or rules exist.</a:t>
            </a:r>
          </a:p>
        </p:txBody>
      </p:sp>
    </p:spTree>
    <p:extLst>
      <p:ext uri="{BB962C8B-B14F-4D97-AF65-F5344CB8AC3E}">
        <p14:creationId xmlns:p14="http://schemas.microsoft.com/office/powerpoint/2010/main" val="67376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hild sitting on the floor&#10;&#10;Description automatically generated">
            <a:extLst>
              <a:ext uri="{FF2B5EF4-FFF2-40B4-BE49-F238E27FC236}">
                <a16:creationId xmlns:a16="http://schemas.microsoft.com/office/drawing/2014/main" id="{5389BBB0-BEAD-F4DB-D56D-5FCD0E7FDEE3}"/>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17188"/>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SAY</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47753" y="5624945"/>
            <a:ext cx="9078562" cy="592975"/>
          </a:xfrm>
          <a:prstGeom prst="rect">
            <a:avLst/>
          </a:prstGeom>
        </p:spPr>
        <p:txBody>
          <a:bodyPr vert="horz" lIns="91440" tIns="45720" rIns="91440" bIns="45720" rtlCol="0" anchor="ctr">
            <a:normAutofit fontScale="85000" lnSpcReduction="10000"/>
          </a:bodyPr>
          <a:lstStyle/>
          <a:p>
            <a:pPr>
              <a:lnSpc>
                <a:spcPct val="90000"/>
              </a:lnSpc>
              <a:spcBef>
                <a:spcPts val="1000"/>
              </a:spcBef>
              <a:spcAft>
                <a:spcPts val="600"/>
              </a:spcAft>
            </a:pPr>
            <a:r>
              <a:rPr lang="en-US" sz="3300" b="1">
                <a:solidFill>
                  <a:schemeClr val="bg1"/>
                </a:solidFill>
              </a:rPr>
              <a:t>IMPRESSIONABLE</a:t>
            </a:r>
            <a:r>
              <a:rPr lang="en-US" sz="2400" b="1">
                <a:solidFill>
                  <a:schemeClr val="bg1"/>
                </a:solidFill>
              </a:rPr>
              <a:t> </a:t>
            </a:r>
            <a:r>
              <a:rPr lang="en-US" sz="3300" b="1">
                <a:solidFill>
                  <a:schemeClr val="bg1"/>
                </a:solidFill>
              </a:rPr>
              <a:t>MINDS:  WHAT YOU SAY, THEY BELIEVE</a:t>
            </a:r>
          </a:p>
        </p:txBody>
      </p:sp>
      <p:pic>
        <p:nvPicPr>
          <p:cNvPr id="3" name="Picture 2" descr="A young child laughing with his eyes closed&#10;&#10;Description automatically generated">
            <a:extLst>
              <a:ext uri="{FF2B5EF4-FFF2-40B4-BE49-F238E27FC236}">
                <a16:creationId xmlns:a16="http://schemas.microsoft.com/office/drawing/2014/main" id="{F683EBAF-BA4B-0A45-CF97-398F448189F3}"/>
              </a:ext>
            </a:extLst>
          </p:cNvPr>
          <p:cNvPicPr>
            <a:picLocks noChangeAspect="1"/>
          </p:cNvPicPr>
          <p:nvPr/>
        </p:nvPicPr>
        <p:blipFill rotWithShape="1">
          <a:blip r:embed="rId3">
            <a:extLst>
              <a:ext uri="{28A0092B-C50C-407E-A947-70E740481C1C}">
                <a14:useLocalDpi xmlns:a14="http://schemas.microsoft.com/office/drawing/2010/main" val="0"/>
              </a:ext>
            </a:extLst>
          </a:blip>
          <a:srcRect l="16545" r="17197" b="589"/>
          <a:stretch/>
        </p:blipFill>
        <p:spPr>
          <a:xfrm>
            <a:off x="806400" y="727199"/>
            <a:ext cx="3348000" cy="3340029"/>
          </a:xfrm>
          <a:prstGeom prst="rect">
            <a:avLst/>
          </a:prstGeom>
          <a:ln w="38100">
            <a:solidFill>
              <a:srgbClr val="FF6600"/>
            </a:solidFill>
          </a:ln>
        </p:spPr>
      </p:pic>
    </p:spTree>
    <p:extLst>
      <p:ext uri="{BB962C8B-B14F-4D97-AF65-F5344CB8AC3E}">
        <p14:creationId xmlns:p14="http://schemas.microsoft.com/office/powerpoint/2010/main" val="3140012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sitting on a couch&#10;&#10;Description automatically generated">
            <a:extLst>
              <a:ext uri="{FF2B5EF4-FFF2-40B4-BE49-F238E27FC236}">
                <a16:creationId xmlns:a16="http://schemas.microsoft.com/office/drawing/2014/main" id="{9CC0EDD2-C493-E66F-8FDB-89613B76D541}"/>
              </a:ext>
            </a:extLst>
          </p:cNvPr>
          <p:cNvPicPr>
            <a:picLocks noChangeAspect="1"/>
          </p:cNvPicPr>
          <p:nvPr/>
        </p:nvPicPr>
        <p:blipFill rotWithShape="1">
          <a:blip r:embed="rId2">
            <a:extLst>
              <a:ext uri="{28A0092B-C50C-407E-A947-70E740481C1C}">
                <a14:useLocalDpi xmlns:a14="http://schemas.microsoft.com/office/drawing/2010/main" val="0"/>
              </a:ext>
            </a:extLst>
          </a:blip>
          <a:srcRect r="21080"/>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38BB826-341B-1B5F-88FB-D6EADA4EA382}"/>
              </a:ext>
            </a:extLst>
          </p:cNvPr>
          <p:cNvSpPr>
            <a:spLocks noGrp="1"/>
          </p:cNvSpPr>
          <p:nvPr>
            <p:ph type="title"/>
          </p:nvPr>
        </p:nvSpPr>
        <p:spPr>
          <a:xfrm>
            <a:off x="0" y="775987"/>
            <a:ext cx="4031973" cy="1909613"/>
          </a:xfrm>
        </p:spPr>
        <p:txBody>
          <a:bodyPr vert="horz" lIns="91440" tIns="45720" rIns="91440" bIns="45720" rtlCol="0" anchor="t">
            <a:normAutofit/>
          </a:bodyPr>
          <a:lstStyle/>
          <a:p>
            <a:pPr algn="ctr">
              <a:spcBef>
                <a:spcPts val="1200"/>
              </a:spcBef>
            </a:pPr>
            <a:r>
              <a:rPr lang="en-US" sz="3600" b="1">
                <a:solidFill>
                  <a:srgbClr val="FF8837"/>
                </a:solidFill>
              </a:rPr>
              <a:t>Ask The Child </a:t>
            </a:r>
            <a:br>
              <a:rPr lang="en-US" sz="3600" b="1">
                <a:solidFill>
                  <a:srgbClr val="FF8837"/>
                </a:solidFill>
              </a:rPr>
            </a:br>
            <a:r>
              <a:rPr lang="en-US" sz="3600" b="1">
                <a:solidFill>
                  <a:srgbClr val="FF8837"/>
                </a:solidFill>
              </a:rPr>
              <a:t>Which Type of Rule or Boundary It Is</a:t>
            </a:r>
          </a:p>
        </p:txBody>
      </p:sp>
      <p:sp>
        <p:nvSpPr>
          <p:cNvPr id="5" name="TextBox 4">
            <a:extLst>
              <a:ext uri="{FF2B5EF4-FFF2-40B4-BE49-F238E27FC236}">
                <a16:creationId xmlns:a16="http://schemas.microsoft.com/office/drawing/2014/main" id="{DC62B43C-9EA0-00EB-363F-A76D06BFDB3A}"/>
              </a:ext>
            </a:extLst>
          </p:cNvPr>
          <p:cNvSpPr txBox="1"/>
          <p:nvPr/>
        </p:nvSpPr>
        <p:spPr>
          <a:xfrm>
            <a:off x="383019" y="2617672"/>
            <a:ext cx="3355200" cy="3939540"/>
          </a:xfrm>
          <a:prstGeom prst="rect">
            <a:avLst/>
          </a:prstGeom>
          <a:noFill/>
        </p:spPr>
        <p:txBody>
          <a:bodyPr wrap="square" rtlCol="0">
            <a:spAutoFit/>
          </a:bodyPr>
          <a:lstStyle/>
          <a:p>
            <a:pPr>
              <a:spcBef>
                <a:spcPts val="1200"/>
              </a:spcBef>
            </a:pPr>
            <a:r>
              <a:rPr lang="en-US" sz="2100">
                <a:solidFill>
                  <a:schemeClr val="bg1"/>
                </a:solidFill>
              </a:rPr>
              <a:t>PARENT:  </a:t>
            </a:r>
            <a:r>
              <a:rPr lang="en-US" sz="2100" i="1">
                <a:solidFill>
                  <a:schemeClr val="bg1"/>
                </a:solidFill>
              </a:rPr>
              <a:t>Do you know why you shouldn’t cook when Mommy isn’t with you?</a:t>
            </a:r>
          </a:p>
          <a:p>
            <a:pPr>
              <a:spcBef>
                <a:spcPts val="1200"/>
              </a:spcBef>
            </a:pPr>
            <a:r>
              <a:rPr lang="en-US" sz="2100">
                <a:solidFill>
                  <a:schemeClr val="bg1"/>
                </a:solidFill>
              </a:rPr>
              <a:t>CHILD:  </a:t>
            </a:r>
            <a:r>
              <a:rPr lang="en-US" sz="2100" i="1">
                <a:solidFill>
                  <a:schemeClr val="bg1"/>
                </a:solidFill>
              </a:rPr>
              <a:t>Because I could get burned or start a fire?</a:t>
            </a:r>
          </a:p>
          <a:p>
            <a:pPr>
              <a:spcBef>
                <a:spcPts val="1200"/>
              </a:spcBef>
            </a:pPr>
            <a:r>
              <a:rPr lang="en-US" sz="2100">
                <a:solidFill>
                  <a:schemeClr val="bg1"/>
                </a:solidFill>
              </a:rPr>
              <a:t>PARENT:  </a:t>
            </a:r>
            <a:r>
              <a:rPr lang="en-US" sz="2100" i="1">
                <a:solidFill>
                  <a:schemeClr val="bg1"/>
                </a:solidFill>
              </a:rPr>
              <a:t>Yes! Very good! So, why does this rule exist?</a:t>
            </a:r>
          </a:p>
          <a:p>
            <a:pPr>
              <a:spcBef>
                <a:spcPts val="1200"/>
              </a:spcBef>
            </a:pPr>
            <a:r>
              <a:rPr lang="en-US" sz="2100">
                <a:solidFill>
                  <a:schemeClr val="bg1"/>
                </a:solidFill>
              </a:rPr>
              <a:t>CHILD:  </a:t>
            </a:r>
            <a:r>
              <a:rPr lang="en-US" sz="2100" i="1">
                <a:solidFill>
                  <a:schemeClr val="bg1"/>
                </a:solidFill>
              </a:rPr>
              <a:t>To keep me safe?</a:t>
            </a:r>
          </a:p>
          <a:p>
            <a:pPr>
              <a:spcBef>
                <a:spcPts val="1200"/>
              </a:spcBef>
            </a:pPr>
            <a:r>
              <a:rPr lang="en-US" sz="2100">
                <a:solidFill>
                  <a:schemeClr val="bg1"/>
                </a:solidFill>
              </a:rPr>
              <a:t>PARENT:  </a:t>
            </a:r>
            <a:r>
              <a:rPr lang="en-US" sz="2100" i="1">
                <a:solidFill>
                  <a:schemeClr val="bg1"/>
                </a:solidFill>
              </a:rPr>
              <a:t>That’s right! Good job, sweetheart!</a:t>
            </a:r>
          </a:p>
        </p:txBody>
      </p:sp>
      <p:sp>
        <p:nvSpPr>
          <p:cNvPr id="6" name="TextBox 5">
            <a:extLst>
              <a:ext uri="{FF2B5EF4-FFF2-40B4-BE49-F238E27FC236}">
                <a16:creationId xmlns:a16="http://schemas.microsoft.com/office/drawing/2014/main" id="{7B679C10-A8A8-1CE6-F07E-D344DEF286E4}"/>
              </a:ext>
            </a:extLst>
          </p:cNvPr>
          <p:cNvSpPr txBox="1"/>
          <p:nvPr/>
        </p:nvSpPr>
        <p:spPr>
          <a:xfrm>
            <a:off x="4038599" y="6047125"/>
            <a:ext cx="8160026" cy="600164"/>
          </a:xfrm>
          <a:prstGeom prst="rect">
            <a:avLst/>
          </a:prstGeom>
          <a:solidFill>
            <a:srgbClr val="31589F">
              <a:alpha val="50196"/>
            </a:srgbClr>
          </a:solidFill>
        </p:spPr>
        <p:txBody>
          <a:bodyPr wrap="square" rtlCol="0">
            <a:spAutoFit/>
          </a:bodyPr>
          <a:lstStyle/>
          <a:p>
            <a:pPr algn="ctr"/>
            <a:r>
              <a:rPr lang="en-US" sz="3300">
                <a:ln>
                  <a:solidFill>
                    <a:schemeClr val="bg1"/>
                  </a:solidFill>
                </a:ln>
                <a:solidFill>
                  <a:schemeClr val="bg1"/>
                </a:solidFill>
                <a:ea typeface="ADLaM Display" panose="02010000000000000000" pitchFamily="2" charset="0"/>
                <a:cs typeface="ADLaM Display" panose="02010000000000000000" pitchFamily="2" charset="0"/>
              </a:rPr>
              <a:t>TIP:  Celebrate the correct answer!</a:t>
            </a:r>
          </a:p>
        </p:txBody>
      </p:sp>
      <p:sp>
        <p:nvSpPr>
          <p:cNvPr id="8" name="TextBox 7">
            <a:extLst>
              <a:ext uri="{FF2B5EF4-FFF2-40B4-BE49-F238E27FC236}">
                <a16:creationId xmlns:a16="http://schemas.microsoft.com/office/drawing/2014/main" id="{E794B8F5-818F-B8AC-6248-7E2A3ACC0454}"/>
              </a:ext>
            </a:extLst>
          </p:cNvPr>
          <p:cNvSpPr txBox="1"/>
          <p:nvPr/>
        </p:nvSpPr>
        <p:spPr>
          <a:xfrm>
            <a:off x="-6627" y="287698"/>
            <a:ext cx="4047369" cy="369332"/>
          </a:xfrm>
          <a:prstGeom prst="rect">
            <a:avLst/>
          </a:prstGeom>
          <a:noFill/>
        </p:spPr>
        <p:txBody>
          <a:bodyPr wrap="square">
            <a:spAutoFit/>
          </a:bodyPr>
          <a:lstStyle/>
          <a:p>
            <a:pPr algn="ctr"/>
            <a:r>
              <a:rPr lang="en-US" sz="1800" b="1">
                <a:solidFill>
                  <a:srgbClr val="FFFFFF"/>
                </a:solidFill>
              </a:rPr>
              <a:t>GIVE THEM TIME TO THINK, THEN</a:t>
            </a:r>
            <a:endParaRPr lang="en-US"/>
          </a:p>
        </p:txBody>
      </p:sp>
    </p:spTree>
    <p:extLst>
      <p:ext uri="{BB962C8B-B14F-4D97-AF65-F5344CB8AC3E}">
        <p14:creationId xmlns:p14="http://schemas.microsoft.com/office/powerpoint/2010/main" val="2349477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rotWithShape="1">
          <a:blip r:embed="rId2">
            <a:extLst>
              <a:ext uri="{28A0092B-C50C-407E-A947-70E740481C1C}">
                <a14:useLocalDpi xmlns:a14="http://schemas.microsoft.com/office/drawing/2010/main" val="0"/>
              </a:ext>
            </a:extLst>
          </a:blip>
          <a:srcRect l="29854" t="31855" r="-78" b="6025"/>
          <a:stretch/>
        </p:blipFill>
        <p:spPr>
          <a:xfrm>
            <a:off x="0" y="-2526"/>
            <a:ext cx="12196800" cy="685800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DO</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APPROPRIATE REWARDS AND CONSEQUENCES</a:t>
            </a:r>
          </a:p>
        </p:txBody>
      </p:sp>
    </p:spTree>
    <p:extLst>
      <p:ext uri="{BB962C8B-B14F-4D97-AF65-F5344CB8AC3E}">
        <p14:creationId xmlns:p14="http://schemas.microsoft.com/office/powerpoint/2010/main" val="1600184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person looking at a book with two children&#10;&#10;Description automatically generated">
            <a:extLst>
              <a:ext uri="{FF2B5EF4-FFF2-40B4-BE49-F238E27FC236}">
                <a16:creationId xmlns:a16="http://schemas.microsoft.com/office/drawing/2014/main" id="{94C15417-339C-6218-A41C-85E00803FC80}"/>
              </a:ext>
            </a:extLst>
          </p:cNvPr>
          <p:cNvPicPr>
            <a:picLocks noChangeAspect="1"/>
          </p:cNvPicPr>
          <p:nvPr/>
        </p:nvPicPr>
        <p:blipFill rotWithShape="1">
          <a:blip r:embed="rId2">
            <a:extLst>
              <a:ext uri="{28A0092B-C50C-407E-A947-70E740481C1C}">
                <a14:useLocalDpi xmlns:a14="http://schemas.microsoft.com/office/drawing/2010/main" val="0"/>
              </a:ext>
            </a:extLst>
          </a:blip>
          <a:srcRect l="23873" t="909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972B4-9DFA-EA02-7A57-9FEF2B56F8CA}"/>
              </a:ext>
            </a:extLst>
          </p:cNvPr>
          <p:cNvSpPr>
            <a:spLocks noGrp="1"/>
          </p:cNvSpPr>
          <p:nvPr>
            <p:ph type="title"/>
          </p:nvPr>
        </p:nvSpPr>
        <p:spPr>
          <a:xfrm>
            <a:off x="7848600" y="1122363"/>
            <a:ext cx="4023360" cy="3204134"/>
          </a:xfrm>
        </p:spPr>
        <p:txBody>
          <a:bodyPr vert="horz" lIns="91440" tIns="45720" rIns="91440" bIns="45720" rtlCol="0" anchor="b">
            <a:normAutofit fontScale="90000"/>
          </a:bodyPr>
          <a:lstStyle/>
          <a:p>
            <a:pPr algn="ctr"/>
            <a:r>
              <a:rPr lang="en-US" sz="4800" b="1">
                <a:solidFill>
                  <a:srgbClr val="FF8837"/>
                </a:solidFill>
              </a:rPr>
              <a:t>DEFINE THE BOUNDARIES AND RULES TOGETHER </a:t>
            </a:r>
            <a:br>
              <a:rPr lang="en-US" sz="4800" b="1">
                <a:solidFill>
                  <a:srgbClr val="FF8837"/>
                </a:solidFill>
              </a:rPr>
            </a:br>
            <a:r>
              <a:rPr lang="en-US" sz="4800" b="1">
                <a:solidFill>
                  <a:srgbClr val="FF8837"/>
                </a:solidFill>
              </a:rPr>
              <a:t>AS A FAMILY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D313C44-A1B8-BF85-0697-8ADD853D5685}"/>
              </a:ext>
            </a:extLst>
          </p:cNvPr>
          <p:cNvSpPr txBox="1"/>
          <p:nvPr/>
        </p:nvSpPr>
        <p:spPr>
          <a:xfrm>
            <a:off x="7848600" y="4818183"/>
            <a:ext cx="4023360" cy="1815882"/>
          </a:xfrm>
          <a:prstGeom prst="rect">
            <a:avLst/>
          </a:prstGeom>
          <a:noFill/>
        </p:spPr>
        <p:txBody>
          <a:bodyPr wrap="square" rtlCol="0">
            <a:spAutoFit/>
          </a:bodyPr>
          <a:lstStyle/>
          <a:p>
            <a:pPr algn="ctr"/>
            <a:r>
              <a:rPr lang="en-US" sz="2800"/>
              <a:t>Define the rewards and consequences so everyone in the family has the same expectations.</a:t>
            </a:r>
          </a:p>
        </p:txBody>
      </p:sp>
    </p:spTree>
    <p:extLst>
      <p:ext uri="{BB962C8B-B14F-4D97-AF65-F5344CB8AC3E}">
        <p14:creationId xmlns:p14="http://schemas.microsoft.com/office/powerpoint/2010/main" val="2938367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sitting on a couch&#10;&#10;Description automatically generated">
            <a:extLst>
              <a:ext uri="{FF2B5EF4-FFF2-40B4-BE49-F238E27FC236}">
                <a16:creationId xmlns:a16="http://schemas.microsoft.com/office/drawing/2014/main" id="{B164978E-6268-5308-E738-F3604C555FFB}"/>
              </a:ext>
            </a:extLst>
          </p:cNvPr>
          <p:cNvPicPr>
            <a:picLocks noChangeAspect="1"/>
          </p:cNvPicPr>
          <p:nvPr/>
        </p:nvPicPr>
        <p:blipFill rotWithShape="1">
          <a:blip r:embed="rId2">
            <a:extLst>
              <a:ext uri="{28A0092B-C50C-407E-A947-70E740481C1C}">
                <a14:useLocalDpi xmlns:a14="http://schemas.microsoft.com/office/drawing/2010/main" val="0"/>
              </a:ext>
            </a:extLst>
          </a:blip>
          <a:srcRect l="7447" t="10229" r="1681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159950-719C-E15E-9655-03BE4B5B5882}"/>
              </a:ext>
            </a:extLst>
          </p:cNvPr>
          <p:cNvSpPr>
            <a:spLocks noGrp="1"/>
          </p:cNvSpPr>
          <p:nvPr>
            <p:ph type="title"/>
          </p:nvPr>
        </p:nvSpPr>
        <p:spPr>
          <a:xfrm>
            <a:off x="477981" y="1122363"/>
            <a:ext cx="4023360" cy="2188773"/>
          </a:xfrm>
        </p:spPr>
        <p:txBody>
          <a:bodyPr vert="horz" lIns="91440" tIns="45720" rIns="91440" bIns="45720" rtlCol="0" anchor="ctr">
            <a:normAutofit/>
          </a:bodyPr>
          <a:lstStyle/>
          <a:p>
            <a:pPr algn="ctr"/>
            <a:r>
              <a:rPr lang="en-US" sz="4800" b="1">
                <a:solidFill>
                  <a:srgbClr val="FF8837"/>
                </a:solidFill>
              </a:rPr>
              <a:t>SET UP YOUR FAMILY FOR SUCCESS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98B0E9E-0498-9054-57D6-B5B637AF593C}"/>
              </a:ext>
            </a:extLst>
          </p:cNvPr>
          <p:cNvSpPr txBox="1"/>
          <p:nvPr/>
        </p:nvSpPr>
        <p:spPr>
          <a:xfrm>
            <a:off x="392350" y="3587240"/>
            <a:ext cx="4306650" cy="2693045"/>
          </a:xfrm>
          <a:prstGeom prst="rect">
            <a:avLst/>
          </a:prstGeom>
          <a:solidFill>
            <a:schemeClr val="bg1"/>
          </a:solidFill>
        </p:spPr>
        <p:txBody>
          <a:bodyPr wrap="square" rtlCol="0">
            <a:spAutoFit/>
          </a:bodyPr>
          <a:lstStyle/>
          <a:p>
            <a:pPr marL="342900" indent="-342900">
              <a:spcAft>
                <a:spcPts val="600"/>
              </a:spcAft>
              <a:buAutoNum type="arabicPeriod"/>
            </a:pPr>
            <a:r>
              <a:rPr lang="en-US" sz="2200"/>
              <a:t>Be CONSISTENT.</a:t>
            </a:r>
          </a:p>
          <a:p>
            <a:pPr marL="342900" indent="-342900">
              <a:spcAft>
                <a:spcPts val="600"/>
              </a:spcAft>
              <a:buAutoNum type="arabicPeriod"/>
            </a:pPr>
            <a:r>
              <a:rPr lang="en-US" sz="2200"/>
              <a:t>Make sure the rewards and consequences are APPROPRIATE.</a:t>
            </a:r>
          </a:p>
          <a:p>
            <a:pPr marL="342900" indent="-342900">
              <a:spcAft>
                <a:spcPts val="600"/>
              </a:spcAft>
              <a:buAutoNum type="arabicPeriod"/>
            </a:pPr>
            <a:r>
              <a:rPr lang="en-US" sz="2200"/>
              <a:t>Be DISCIPLINED. Sticking to the agreed-upon consequences can be hard on kids and parents.</a:t>
            </a:r>
          </a:p>
          <a:p>
            <a:pPr marL="342900" indent="-342900">
              <a:spcAft>
                <a:spcPts val="600"/>
              </a:spcAft>
              <a:buAutoNum type="arabicPeriod"/>
            </a:pPr>
            <a:r>
              <a:rPr lang="en-US" sz="2200"/>
              <a:t>CELEBRATE YOUR CHILD’S WINS!</a:t>
            </a:r>
          </a:p>
        </p:txBody>
      </p:sp>
      <p:sp>
        <p:nvSpPr>
          <p:cNvPr id="3" name="TextBox 2">
            <a:extLst>
              <a:ext uri="{FF2B5EF4-FFF2-40B4-BE49-F238E27FC236}">
                <a16:creationId xmlns:a16="http://schemas.microsoft.com/office/drawing/2014/main" id="{09B499E0-574D-82F4-F7D9-9735B41179FF}"/>
              </a:ext>
            </a:extLst>
          </p:cNvPr>
          <p:cNvSpPr txBox="1"/>
          <p:nvPr/>
        </p:nvSpPr>
        <p:spPr>
          <a:xfrm>
            <a:off x="4698997" y="6210352"/>
            <a:ext cx="7493000" cy="400110"/>
          </a:xfrm>
          <a:prstGeom prst="rect">
            <a:avLst/>
          </a:prstGeom>
          <a:solidFill>
            <a:srgbClr val="FFFFFF">
              <a:alpha val="50196"/>
            </a:srgbClr>
          </a:solidFill>
        </p:spPr>
        <p:txBody>
          <a:bodyPr wrap="square" rtlCol="0">
            <a:spAutoFit/>
          </a:bodyPr>
          <a:lstStyle/>
          <a:p>
            <a:pPr algn="ctr"/>
            <a:r>
              <a:rPr lang="en-US" sz="2000" b="1">
                <a:ln>
                  <a:solidFill>
                    <a:srgbClr val="003399"/>
                  </a:solidFill>
                </a:ln>
                <a:solidFill>
                  <a:srgbClr val="0066CC"/>
                </a:solidFill>
              </a:rPr>
              <a:t>TIP:  APPROPRIATE REWARDS show appropriate value. Don’t SPOIL!</a:t>
            </a:r>
          </a:p>
        </p:txBody>
      </p:sp>
    </p:spTree>
    <p:extLst>
      <p:ext uri="{BB962C8B-B14F-4D97-AF65-F5344CB8AC3E}">
        <p14:creationId xmlns:p14="http://schemas.microsoft.com/office/powerpoint/2010/main" val="109122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52BC3521-6645-4210-33E1-9D24AC484F4D}"/>
              </a:ext>
            </a:extLst>
          </p:cNvPr>
          <p:cNvPicPr>
            <a:picLocks noChangeAspect="1"/>
          </p:cNvPicPr>
          <p:nvPr/>
        </p:nvPicPr>
        <p:blipFill rotWithShape="1">
          <a:blip r:embed="rId2">
            <a:extLst>
              <a:ext uri="{28A0092B-C50C-407E-A947-70E740481C1C}">
                <a14:useLocalDpi xmlns:a14="http://schemas.microsoft.com/office/drawing/2010/main" val="0"/>
              </a:ext>
            </a:extLst>
          </a:blip>
          <a:srcRect l="9248" r="11535"/>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4486A9-98F3-18B8-67C4-F6277D4823AB}"/>
              </a:ext>
            </a:extLst>
          </p:cNvPr>
          <p:cNvSpPr>
            <a:spLocks noGrp="1"/>
          </p:cNvSpPr>
          <p:nvPr>
            <p:ph type="title"/>
          </p:nvPr>
        </p:nvSpPr>
        <p:spPr>
          <a:xfrm>
            <a:off x="176233" y="2950387"/>
            <a:ext cx="3713501" cy="3531403"/>
          </a:xfrm>
        </p:spPr>
        <p:txBody>
          <a:bodyPr vert="horz" lIns="91440" tIns="45720" rIns="91440" bIns="45720" rtlCol="0" anchor="t">
            <a:normAutofit/>
          </a:bodyPr>
          <a:lstStyle/>
          <a:p>
            <a:pPr algn="ctr"/>
            <a:r>
              <a:rPr lang="en-US" sz="3000">
                <a:solidFill>
                  <a:srgbClr val="FFFFFF"/>
                </a:solidFill>
              </a:rPr>
              <a:t>INVOLVE EVERYONE WHO SPENDS TIME WITH YOUR CHILDREN</a:t>
            </a:r>
          </a:p>
        </p:txBody>
      </p:sp>
      <p:sp>
        <p:nvSpPr>
          <p:cNvPr id="5" name="TextBox 4">
            <a:extLst>
              <a:ext uri="{FF2B5EF4-FFF2-40B4-BE49-F238E27FC236}">
                <a16:creationId xmlns:a16="http://schemas.microsoft.com/office/drawing/2014/main" id="{5447635D-BD98-994E-ADE1-8EE2013DEF94}"/>
              </a:ext>
            </a:extLst>
          </p:cNvPr>
          <p:cNvSpPr txBox="1"/>
          <p:nvPr/>
        </p:nvSpPr>
        <p:spPr>
          <a:xfrm>
            <a:off x="318473" y="280800"/>
            <a:ext cx="3437159" cy="1923604"/>
          </a:xfrm>
          <a:prstGeom prst="rect">
            <a:avLst/>
          </a:prstGeom>
          <a:noFill/>
        </p:spPr>
        <p:txBody>
          <a:bodyPr wrap="none" rtlCol="0">
            <a:spAutoFit/>
          </a:bodyPr>
          <a:lstStyle/>
          <a:p>
            <a:r>
              <a:rPr lang="en-US" sz="3300">
                <a:solidFill>
                  <a:srgbClr val="FF8837"/>
                </a:solidFill>
              </a:rPr>
              <a:t>AS THEY SAY…</a:t>
            </a:r>
          </a:p>
          <a:p>
            <a:endParaRPr lang="en-US" sz="2000">
              <a:solidFill>
                <a:srgbClr val="FF8837"/>
              </a:solidFill>
            </a:endParaRPr>
          </a:p>
          <a:p>
            <a: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It takes a village</a:t>
            </a:r>
          </a:p>
          <a:p>
            <a: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to raise a child</a:t>
            </a:r>
          </a:p>
        </p:txBody>
      </p:sp>
      <p:sp>
        <p:nvSpPr>
          <p:cNvPr id="6" name="TextBox 5">
            <a:extLst>
              <a:ext uri="{FF2B5EF4-FFF2-40B4-BE49-F238E27FC236}">
                <a16:creationId xmlns:a16="http://schemas.microsoft.com/office/drawing/2014/main" id="{20FEB796-BC55-C68A-F7C8-F65B3BB567CA}"/>
              </a:ext>
            </a:extLst>
          </p:cNvPr>
          <p:cNvSpPr txBox="1"/>
          <p:nvPr/>
        </p:nvSpPr>
        <p:spPr>
          <a:xfrm>
            <a:off x="4038599" y="5564725"/>
            <a:ext cx="8160026" cy="1015663"/>
          </a:xfrm>
          <a:prstGeom prst="rect">
            <a:avLst/>
          </a:prstGeom>
          <a:solidFill>
            <a:srgbClr val="31589F">
              <a:alpha val="50196"/>
            </a:srgbClr>
          </a:solidFill>
        </p:spPr>
        <p:txBody>
          <a:bodyPr wrap="square" rtlCol="0">
            <a:spAutoFit/>
          </a:bodyPr>
          <a:lstStyle/>
          <a:p>
            <a:pPr algn="ctr"/>
            <a:r>
              <a:rPr lang="en-US" sz="3000">
                <a:ln>
                  <a:solidFill>
                    <a:schemeClr val="bg1"/>
                  </a:solidFill>
                </a:ln>
                <a:solidFill>
                  <a:schemeClr val="bg1"/>
                </a:solidFill>
                <a:ea typeface="ADLaM Display" panose="02010000000000000000" pitchFamily="2" charset="0"/>
                <a:cs typeface="ADLaM Display" panose="02010000000000000000" pitchFamily="2" charset="0"/>
              </a:rPr>
              <a:t>TIP:  Keep boundaries, rules, rewards, and consequences the same wherever your child goes.</a:t>
            </a:r>
          </a:p>
        </p:txBody>
      </p:sp>
    </p:spTree>
    <p:extLst>
      <p:ext uri="{BB962C8B-B14F-4D97-AF65-F5344CB8AC3E}">
        <p14:creationId xmlns:p14="http://schemas.microsoft.com/office/powerpoint/2010/main" val="183543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a:blip r:embed="rId2">
            <a:extLst>
              <a:ext uri="{28A0092B-C50C-407E-A947-70E740481C1C}">
                <a14:useLocalDpi xmlns:a14="http://schemas.microsoft.com/office/drawing/2010/main" val="0"/>
              </a:ext>
            </a:extLst>
          </a:blip>
          <a:srcRect t="7842" b="7842"/>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DO</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OVERCOMING THE WAR WITH DOPAMINE</a:t>
            </a:r>
          </a:p>
        </p:txBody>
      </p:sp>
    </p:spTree>
    <p:extLst>
      <p:ext uri="{BB962C8B-B14F-4D97-AF65-F5344CB8AC3E}">
        <p14:creationId xmlns:p14="http://schemas.microsoft.com/office/powerpoint/2010/main" val="1184211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wearing headphones waving at a computer&#10;&#10;Description automatically generated">
            <a:extLst>
              <a:ext uri="{FF2B5EF4-FFF2-40B4-BE49-F238E27FC236}">
                <a16:creationId xmlns:a16="http://schemas.microsoft.com/office/drawing/2014/main" id="{C82913EA-1C14-1E07-0C4A-BDED52A5E1D9}"/>
              </a:ext>
            </a:extLst>
          </p:cNvPr>
          <p:cNvPicPr>
            <a:picLocks noChangeAspect="1"/>
          </p:cNvPicPr>
          <p:nvPr/>
        </p:nvPicPr>
        <p:blipFill rotWithShape="1">
          <a:blip r:embed="rId2">
            <a:extLst>
              <a:ext uri="{28A0092B-C50C-407E-A947-70E740481C1C}">
                <a14:useLocalDpi xmlns:a14="http://schemas.microsoft.com/office/drawing/2010/main" val="0"/>
              </a:ext>
            </a:extLst>
          </a:blip>
          <a:srcRect l="2817" r="3065"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B22E9-44AA-5DD0-D936-3689ED98B641}"/>
              </a:ext>
            </a:extLst>
          </p:cNvPr>
          <p:cNvSpPr>
            <a:spLocks noGrp="1"/>
          </p:cNvSpPr>
          <p:nvPr>
            <p:ph type="title"/>
          </p:nvPr>
        </p:nvSpPr>
        <p:spPr>
          <a:xfrm>
            <a:off x="8123274" y="743446"/>
            <a:ext cx="3707219" cy="2685553"/>
          </a:xfrm>
          <a:noFill/>
        </p:spPr>
        <p:txBody>
          <a:bodyPr vert="horz" lIns="91440" tIns="45720" rIns="91440" bIns="45720" rtlCol="0" anchor="t">
            <a:noAutofit/>
          </a:bodyPr>
          <a:lstStyle/>
          <a:p>
            <a:pPr algn="ctr"/>
            <a:r>
              <a:rPr lang="en-US" sz="4800" b="1">
                <a:solidFill>
                  <a:srgbClr val="FF8837"/>
                </a:solidFill>
              </a:rPr>
              <a:t>CHILDREN ARE ACTUALLY ADDICTED TO DOPAMINE</a:t>
            </a:r>
          </a:p>
        </p:txBody>
      </p:sp>
      <p:sp>
        <p:nvSpPr>
          <p:cNvPr id="5" name="TextBox 4">
            <a:extLst>
              <a:ext uri="{FF2B5EF4-FFF2-40B4-BE49-F238E27FC236}">
                <a16:creationId xmlns:a16="http://schemas.microsoft.com/office/drawing/2014/main" id="{C54B8A3D-82FA-05E7-3CC5-A3DCF4166CBA}"/>
              </a:ext>
            </a:extLst>
          </p:cNvPr>
          <p:cNvSpPr txBox="1"/>
          <p:nvPr/>
        </p:nvSpPr>
        <p:spPr>
          <a:xfrm>
            <a:off x="8297734" y="3992922"/>
            <a:ext cx="3358297" cy="2554545"/>
          </a:xfrm>
          <a:prstGeom prst="rect">
            <a:avLst/>
          </a:prstGeom>
          <a:noFill/>
        </p:spPr>
        <p:txBody>
          <a:bodyPr wrap="square" lIns="91440" tIns="45720" rIns="91440" bIns="45720" rtlCol="0" anchor="t">
            <a:spAutoFit/>
          </a:bodyPr>
          <a:lstStyle/>
          <a:p>
            <a:pPr algn="ctr"/>
            <a:r>
              <a:rPr lang="en-US" sz="2000" dirty="0"/>
              <a:t>The brain’s reward center releases a “feel good” chemical called DOPAMINE. This is linked to pleasurable activities such as food, social interaction…</a:t>
            </a:r>
            <a:endParaRPr lang="en-US" sz="2000" dirty="0">
              <a:ea typeface="Calibri"/>
              <a:cs typeface="Calibri"/>
            </a:endParaRPr>
          </a:p>
          <a:p>
            <a:pPr algn="ctr"/>
            <a:r>
              <a:rPr lang="en-US" sz="2000" dirty="0"/>
              <a:t>and social media because of its reinforcing nature.</a:t>
            </a:r>
            <a:endParaRPr lang="en-US" sz="2000" dirty="0">
              <a:ea typeface="Calibri"/>
              <a:cs typeface="Calibri"/>
            </a:endParaRPr>
          </a:p>
        </p:txBody>
      </p:sp>
    </p:spTree>
    <p:extLst>
      <p:ext uri="{BB962C8B-B14F-4D97-AF65-F5344CB8AC3E}">
        <p14:creationId xmlns:p14="http://schemas.microsoft.com/office/powerpoint/2010/main" val="1291758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holding clothes in a laundry basket&#10;&#10;Description automatically generated">
            <a:extLst>
              <a:ext uri="{FF2B5EF4-FFF2-40B4-BE49-F238E27FC236}">
                <a16:creationId xmlns:a16="http://schemas.microsoft.com/office/drawing/2014/main" id="{F9D6290C-5F1D-53D6-BDDC-FEEE4C9992B6}"/>
              </a:ext>
            </a:extLst>
          </p:cNvPr>
          <p:cNvPicPr>
            <a:picLocks noChangeAspect="1"/>
          </p:cNvPicPr>
          <p:nvPr/>
        </p:nvPicPr>
        <p:blipFill rotWithShape="1">
          <a:blip r:embed="rId2">
            <a:extLst>
              <a:ext uri="{28A0092B-C50C-407E-A947-70E740481C1C}">
                <a14:useLocalDpi xmlns:a14="http://schemas.microsoft.com/office/drawing/2010/main" val="0"/>
              </a:ext>
            </a:extLst>
          </a:blip>
          <a:srcRect l="-4013" t="9091" r="2731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1D6548-5F8C-62A6-C77D-EBE6FCDF58F4}"/>
              </a:ext>
            </a:extLst>
          </p:cNvPr>
          <p:cNvSpPr>
            <a:spLocks noGrp="1"/>
          </p:cNvSpPr>
          <p:nvPr>
            <p:ph type="title"/>
          </p:nvPr>
        </p:nvSpPr>
        <p:spPr>
          <a:xfrm>
            <a:off x="477981" y="1122363"/>
            <a:ext cx="4023360" cy="1060856"/>
          </a:xfrm>
        </p:spPr>
        <p:txBody>
          <a:bodyPr vert="horz" lIns="91440" tIns="45720" rIns="91440" bIns="45720" rtlCol="0" anchor="t">
            <a:normAutofit/>
          </a:bodyPr>
          <a:lstStyle/>
          <a:p>
            <a:r>
              <a:rPr lang="en-US" sz="3300" b="1">
                <a:solidFill>
                  <a:srgbClr val="FF8837"/>
                </a:solidFill>
              </a:rPr>
              <a:t>EXPAND REWARDS TO STIMULATE DOPAMINE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867042-42FA-7893-8475-6C9CAFACB612}"/>
              </a:ext>
            </a:extLst>
          </p:cNvPr>
          <p:cNvSpPr txBox="1"/>
          <p:nvPr/>
        </p:nvSpPr>
        <p:spPr>
          <a:xfrm>
            <a:off x="609601" y="2509284"/>
            <a:ext cx="3636334" cy="3939540"/>
          </a:xfrm>
          <a:prstGeom prst="rect">
            <a:avLst/>
          </a:prstGeom>
          <a:noFill/>
        </p:spPr>
        <p:txBody>
          <a:bodyPr wrap="square" rtlCol="0">
            <a:spAutoFit/>
          </a:bodyPr>
          <a:lstStyle/>
          <a:p>
            <a:r>
              <a:rPr lang="en-US" sz="2200">
                <a:solidFill>
                  <a:schemeClr val="bg1"/>
                </a:solidFill>
              </a:rPr>
              <a:t>Instead of DO THE LAUNDRY…</a:t>
            </a:r>
          </a:p>
          <a:p>
            <a:endParaRPr lang="en-US" sz="2200">
              <a:solidFill>
                <a:schemeClr val="bg1"/>
              </a:solidFill>
            </a:endParaRPr>
          </a:p>
          <a:p>
            <a:pPr marL="457200" indent="-457200">
              <a:spcAft>
                <a:spcPts val="600"/>
              </a:spcAft>
              <a:buFont typeface="+mj-lt"/>
              <a:buAutoNum type="arabicPeriod"/>
            </a:pPr>
            <a:r>
              <a:rPr lang="en-US" sz="2200">
                <a:solidFill>
                  <a:schemeClr val="bg1"/>
                </a:solidFill>
              </a:rPr>
              <a:t>Collect the dirty clothes</a:t>
            </a:r>
          </a:p>
          <a:p>
            <a:pPr marL="457200" indent="-457200">
              <a:spcAft>
                <a:spcPts val="600"/>
              </a:spcAft>
              <a:buFont typeface="+mj-lt"/>
              <a:buAutoNum type="arabicPeriod"/>
            </a:pPr>
            <a:r>
              <a:rPr lang="en-US" sz="2200">
                <a:solidFill>
                  <a:schemeClr val="bg1"/>
                </a:solidFill>
              </a:rPr>
              <a:t>Wash the clothes</a:t>
            </a:r>
          </a:p>
          <a:p>
            <a:pPr marL="457200" indent="-457200">
              <a:spcAft>
                <a:spcPts val="600"/>
              </a:spcAft>
              <a:buFont typeface="+mj-lt"/>
              <a:buAutoNum type="arabicPeriod"/>
            </a:pPr>
            <a:r>
              <a:rPr lang="en-US" sz="2200">
                <a:solidFill>
                  <a:schemeClr val="bg1"/>
                </a:solidFill>
              </a:rPr>
              <a:t>Dry the clothes</a:t>
            </a:r>
          </a:p>
          <a:p>
            <a:pPr marL="457200" indent="-457200">
              <a:spcAft>
                <a:spcPts val="600"/>
              </a:spcAft>
              <a:buFont typeface="+mj-lt"/>
              <a:buAutoNum type="arabicPeriod"/>
            </a:pPr>
            <a:r>
              <a:rPr lang="en-US" sz="2200">
                <a:solidFill>
                  <a:schemeClr val="bg1"/>
                </a:solidFill>
              </a:rPr>
              <a:t>Fold the clothes</a:t>
            </a:r>
          </a:p>
          <a:p>
            <a:pPr marL="457200" indent="-457200">
              <a:spcAft>
                <a:spcPts val="600"/>
              </a:spcAft>
              <a:buFont typeface="+mj-lt"/>
              <a:buAutoNum type="arabicPeriod"/>
            </a:pPr>
            <a:r>
              <a:rPr lang="en-US" sz="2200">
                <a:solidFill>
                  <a:schemeClr val="bg1"/>
                </a:solidFill>
              </a:rPr>
              <a:t>Put the clothes away</a:t>
            </a:r>
          </a:p>
          <a:p>
            <a:pPr marL="457200" indent="-457200">
              <a:spcAft>
                <a:spcPts val="600"/>
              </a:spcAft>
              <a:buFont typeface="+mj-lt"/>
              <a:buAutoNum type="arabicPeriod"/>
            </a:pPr>
            <a:endParaRPr lang="en-US" sz="2200">
              <a:solidFill>
                <a:srgbClr val="FF8837"/>
              </a:solidFill>
            </a:endParaRPr>
          </a:p>
          <a:p>
            <a:pPr>
              <a:spcAft>
                <a:spcPts val="600"/>
              </a:spcAft>
            </a:pPr>
            <a:r>
              <a:rPr lang="en-US" sz="2200" b="1">
                <a:solidFill>
                  <a:srgbClr val="FF8837"/>
                </a:solidFill>
              </a:rPr>
              <a:t>You have just increased from 1 to 5 REWARDS!</a:t>
            </a:r>
          </a:p>
        </p:txBody>
      </p:sp>
    </p:spTree>
    <p:extLst>
      <p:ext uri="{BB962C8B-B14F-4D97-AF65-F5344CB8AC3E}">
        <p14:creationId xmlns:p14="http://schemas.microsoft.com/office/powerpoint/2010/main" val="4060450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looking at a calendar&#10;&#10;Description automatically generated">
            <a:extLst>
              <a:ext uri="{FF2B5EF4-FFF2-40B4-BE49-F238E27FC236}">
                <a16:creationId xmlns:a16="http://schemas.microsoft.com/office/drawing/2014/main" id="{5D46ACCE-28BD-2D81-D6EE-8A1E7AF0FA32}"/>
              </a:ext>
            </a:extLst>
          </p:cNvPr>
          <p:cNvPicPr>
            <a:picLocks noChangeAspect="1"/>
          </p:cNvPicPr>
          <p:nvPr/>
        </p:nvPicPr>
        <p:blipFill rotWithShape="1">
          <a:blip r:embed="rId2">
            <a:extLst>
              <a:ext uri="{28A0092B-C50C-407E-A947-70E740481C1C}">
                <a14:useLocalDpi xmlns:a14="http://schemas.microsoft.com/office/drawing/2010/main" val="0"/>
              </a:ext>
            </a:extLst>
          </a:blip>
          <a:srcRect t="240" r="28358" b="9322"/>
          <a:stretch/>
        </p:blipFill>
        <p:spPr>
          <a:xfrm>
            <a:off x="4038599" y="10"/>
            <a:ext cx="8160026"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B67E9D-0855-DBE9-00C8-D265776D0F84}"/>
              </a:ext>
            </a:extLst>
          </p:cNvPr>
          <p:cNvSpPr>
            <a:spLocks noGrp="1"/>
          </p:cNvSpPr>
          <p:nvPr>
            <p:ph type="title"/>
          </p:nvPr>
        </p:nvSpPr>
        <p:spPr>
          <a:xfrm>
            <a:off x="1" y="639571"/>
            <a:ext cx="4038598" cy="1557822"/>
          </a:xfrm>
        </p:spPr>
        <p:txBody>
          <a:bodyPr vert="horz" lIns="91440" tIns="45720" rIns="91440" bIns="45720" rtlCol="0" anchor="t">
            <a:normAutofit/>
          </a:bodyPr>
          <a:lstStyle/>
          <a:p>
            <a:pPr algn="ctr"/>
            <a:r>
              <a:rPr lang="en-US" sz="3300" b="1">
                <a:solidFill>
                  <a:srgbClr val="FF8837"/>
                </a:solidFill>
              </a:rPr>
              <a:t>STEPS FOR</a:t>
            </a:r>
            <a:br>
              <a:rPr lang="en-US" sz="3300" b="1">
                <a:solidFill>
                  <a:srgbClr val="FF8837"/>
                </a:solidFill>
              </a:rPr>
            </a:br>
            <a:r>
              <a:rPr lang="en-US" sz="3300" b="1">
                <a:solidFill>
                  <a:srgbClr val="FF8837"/>
                </a:solidFill>
              </a:rPr>
              <a:t>WINNING THE</a:t>
            </a:r>
            <a:br>
              <a:rPr lang="en-US" sz="3300" b="1">
                <a:solidFill>
                  <a:srgbClr val="FF8837"/>
                </a:solidFill>
              </a:rPr>
            </a:br>
            <a:r>
              <a:rPr lang="en-US" sz="3300" b="1">
                <a:solidFill>
                  <a:srgbClr val="FF8837"/>
                </a:solidFill>
              </a:rPr>
              <a:t>DOPAMINE WAR</a:t>
            </a:r>
          </a:p>
        </p:txBody>
      </p:sp>
      <p:sp>
        <p:nvSpPr>
          <p:cNvPr id="5" name="TextBox 4">
            <a:extLst>
              <a:ext uri="{FF2B5EF4-FFF2-40B4-BE49-F238E27FC236}">
                <a16:creationId xmlns:a16="http://schemas.microsoft.com/office/drawing/2014/main" id="{53721A61-9D39-0668-4EA8-7B0122502E63}"/>
              </a:ext>
            </a:extLst>
          </p:cNvPr>
          <p:cNvSpPr txBox="1"/>
          <p:nvPr/>
        </p:nvSpPr>
        <p:spPr>
          <a:xfrm>
            <a:off x="354420" y="2870790"/>
            <a:ext cx="3444948" cy="3631763"/>
          </a:xfrm>
          <a:prstGeom prst="rect">
            <a:avLst/>
          </a:prstGeom>
          <a:noFill/>
        </p:spPr>
        <p:txBody>
          <a:bodyPr wrap="square" rtlCol="0">
            <a:spAutoFit/>
          </a:bodyPr>
          <a:lstStyle/>
          <a:p>
            <a:pPr marL="342900" indent="-342900">
              <a:spcAft>
                <a:spcPts val="600"/>
              </a:spcAft>
              <a:buFont typeface="+mj-lt"/>
              <a:buAutoNum type="arabicPeriod"/>
            </a:pPr>
            <a:r>
              <a:rPr lang="en-US" sz="2200">
                <a:solidFill>
                  <a:schemeClr val="bg1"/>
                </a:solidFill>
              </a:rPr>
              <a:t>Put the RESPONSIBILITIES &amp; REWARDS LIST where everyone can see it.</a:t>
            </a:r>
          </a:p>
          <a:p>
            <a:pPr marL="342900" indent="-342900">
              <a:spcAft>
                <a:spcPts val="600"/>
              </a:spcAft>
              <a:buFont typeface="+mj-lt"/>
              <a:buAutoNum type="arabicPeriod"/>
            </a:pPr>
            <a:r>
              <a:rPr lang="en-US" sz="2200">
                <a:solidFill>
                  <a:schemeClr val="bg1"/>
                </a:solidFill>
              </a:rPr>
              <a:t>ACKNOWLEDGE THE ACCOMPLISHMENT soon after it is completed to show it is important and your child is appreciated.</a:t>
            </a:r>
          </a:p>
          <a:p>
            <a:pPr marL="342900" indent="-342900">
              <a:spcAft>
                <a:spcPts val="600"/>
              </a:spcAft>
              <a:buFont typeface="+mj-lt"/>
              <a:buAutoNum type="arabicPeriod"/>
            </a:pPr>
            <a:r>
              <a:rPr lang="en-US" sz="2200">
                <a:solidFill>
                  <a:schemeClr val="bg1"/>
                </a:solidFill>
              </a:rPr>
              <a:t>CELEBRATE your child’s accomplishments!</a:t>
            </a:r>
          </a:p>
        </p:txBody>
      </p:sp>
      <p:sp>
        <p:nvSpPr>
          <p:cNvPr id="6" name="TextBox 5">
            <a:extLst>
              <a:ext uri="{FF2B5EF4-FFF2-40B4-BE49-F238E27FC236}">
                <a16:creationId xmlns:a16="http://schemas.microsoft.com/office/drawing/2014/main" id="{BF70D727-5D3E-4D2D-97E3-24CB8D0CD970}"/>
              </a:ext>
            </a:extLst>
          </p:cNvPr>
          <p:cNvSpPr txBox="1"/>
          <p:nvPr/>
        </p:nvSpPr>
        <p:spPr>
          <a:xfrm>
            <a:off x="4038597" y="5720669"/>
            <a:ext cx="8160026" cy="769441"/>
          </a:xfrm>
          <a:prstGeom prst="rect">
            <a:avLst/>
          </a:prstGeom>
          <a:solidFill>
            <a:srgbClr val="31589F">
              <a:alpha val="50196"/>
            </a:srgbClr>
          </a:solidFill>
        </p:spPr>
        <p:txBody>
          <a:bodyPr wrap="square" rtlCol="0">
            <a:spAutoFit/>
          </a:bodyPr>
          <a:lstStyle/>
          <a:p>
            <a:pPr algn="ctr"/>
            <a:r>
              <a:rPr lang="en-US" sz="2200">
                <a:ln>
                  <a:solidFill>
                    <a:schemeClr val="bg1"/>
                  </a:solidFill>
                </a:ln>
                <a:solidFill>
                  <a:schemeClr val="bg1"/>
                </a:solidFill>
                <a:ea typeface="ADLaM Display" panose="02010000000000000000" pitchFamily="2" charset="0"/>
                <a:cs typeface="ADLaM Display" panose="02010000000000000000" pitchFamily="2" charset="0"/>
              </a:rPr>
              <a:t>TIP:  Teach your child to do chores how you want them done so </a:t>
            </a:r>
          </a:p>
          <a:p>
            <a:pPr algn="ctr"/>
            <a:r>
              <a:rPr lang="en-US" sz="2200">
                <a:ln>
                  <a:solidFill>
                    <a:schemeClr val="bg1"/>
                  </a:solidFill>
                </a:ln>
                <a:solidFill>
                  <a:schemeClr val="bg1"/>
                </a:solidFill>
                <a:ea typeface="ADLaM Display" panose="02010000000000000000" pitchFamily="2" charset="0"/>
                <a:cs typeface="ADLaM Display" panose="02010000000000000000" pitchFamily="2" charset="0"/>
              </a:rPr>
              <a:t>you are CELEBRATING and not criticizing what they accomplish.</a:t>
            </a:r>
          </a:p>
        </p:txBody>
      </p:sp>
    </p:spTree>
    <p:extLst>
      <p:ext uri="{BB962C8B-B14F-4D97-AF65-F5344CB8AC3E}">
        <p14:creationId xmlns:p14="http://schemas.microsoft.com/office/powerpoint/2010/main" val="3513201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rotWithShape="1">
          <a:blip r:embed="rId2">
            <a:extLst>
              <a:ext uri="{28A0092B-C50C-407E-A947-70E740481C1C}">
                <a14:useLocalDpi xmlns:a14="http://schemas.microsoft.com/office/drawing/2010/main" val="0"/>
              </a:ext>
            </a:extLst>
          </a:blip>
          <a:srcRect t="3644" b="15296"/>
          <a:stretch/>
        </p:blipFill>
        <p:spPr>
          <a:xfrm>
            <a:off x="-5061"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CELEBRATE BIG AND SMALL WINS</a:t>
            </a:r>
          </a:p>
        </p:txBody>
      </p:sp>
      <p:sp>
        <p:nvSpPr>
          <p:cNvPr id="2" name="TextBox 1">
            <a:extLst>
              <a:ext uri="{FF2B5EF4-FFF2-40B4-BE49-F238E27FC236}">
                <a16:creationId xmlns:a16="http://schemas.microsoft.com/office/drawing/2014/main" id="{510C21E2-5271-0C8F-04F0-412147D1EBA0}"/>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STRATEGIES FOR EMOTIONAL HEALTH</a:t>
            </a:r>
          </a:p>
        </p:txBody>
      </p:sp>
    </p:spTree>
    <p:extLst>
      <p:ext uri="{BB962C8B-B14F-4D97-AF65-F5344CB8AC3E}">
        <p14:creationId xmlns:p14="http://schemas.microsoft.com/office/powerpoint/2010/main" val="365413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FF">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750-D1BA-A03F-D11D-786508CC3842}"/>
              </a:ext>
            </a:extLst>
          </p:cNvPr>
          <p:cNvSpPr>
            <a:spLocks noGrp="1"/>
          </p:cNvSpPr>
          <p:nvPr>
            <p:ph type="title"/>
          </p:nvPr>
        </p:nvSpPr>
        <p:spPr>
          <a:xfrm>
            <a:off x="5532120" y="911066"/>
            <a:ext cx="5552440" cy="1325563"/>
          </a:xfrm>
        </p:spPr>
        <p:txBody>
          <a:bodyPr/>
          <a:lstStyle/>
          <a:p>
            <a:r>
              <a:rPr lang="en-US" b="1">
                <a:solidFill>
                  <a:srgbClr val="FF6600"/>
                </a:solidFill>
              </a:rPr>
              <a:t>Positive Reinforcement</a:t>
            </a:r>
            <a:br>
              <a:rPr lang="en-US" b="1">
                <a:solidFill>
                  <a:srgbClr val="FF6600"/>
                </a:solidFill>
              </a:rPr>
            </a:br>
            <a:r>
              <a:rPr lang="en-US" b="1">
                <a:solidFill>
                  <a:srgbClr val="FF6600"/>
                </a:solidFill>
              </a:rPr>
              <a:t>Creates Positive Results</a:t>
            </a:r>
          </a:p>
        </p:txBody>
      </p:sp>
      <p:pic>
        <p:nvPicPr>
          <p:cNvPr id="6" name="Picture 5" descr="A child holding a medal&#10;&#10;Description automatically generated">
            <a:extLst>
              <a:ext uri="{FF2B5EF4-FFF2-40B4-BE49-F238E27FC236}">
                <a16:creationId xmlns:a16="http://schemas.microsoft.com/office/drawing/2014/main" id="{1596E274-4950-78E9-2741-7E44C4B1D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992" y="2415032"/>
            <a:ext cx="6525768" cy="3820786"/>
          </a:xfrm>
          <a:prstGeom prst="rect">
            <a:avLst/>
          </a:prstGeom>
          <a:ln w="38100">
            <a:solidFill>
              <a:srgbClr val="FF6600"/>
            </a:solidFill>
          </a:ln>
        </p:spPr>
      </p:pic>
      <p:pic>
        <p:nvPicPr>
          <p:cNvPr id="4" name="Picture 3" descr="A person and a child talking&#10;&#10;Description automatically generated">
            <a:extLst>
              <a:ext uri="{FF2B5EF4-FFF2-40B4-BE49-F238E27FC236}">
                <a16:creationId xmlns:a16="http://schemas.microsoft.com/office/drawing/2014/main" id="{6AD6D996-0508-193E-0683-F15556549610}"/>
              </a:ext>
            </a:extLst>
          </p:cNvPr>
          <p:cNvPicPr>
            <a:picLocks noChangeAspect="1"/>
          </p:cNvPicPr>
          <p:nvPr/>
        </p:nvPicPr>
        <p:blipFill rotWithShape="1">
          <a:blip r:embed="rId3">
            <a:extLst>
              <a:ext uri="{28A0092B-C50C-407E-A947-70E740481C1C}">
                <a14:useLocalDpi xmlns:a14="http://schemas.microsoft.com/office/drawing/2010/main" val="0"/>
              </a:ext>
            </a:extLst>
          </a:blip>
          <a:srcRect l="21404" r="26479"/>
          <a:stretch/>
        </p:blipFill>
        <p:spPr>
          <a:xfrm>
            <a:off x="899160" y="1027906"/>
            <a:ext cx="4135120" cy="4181582"/>
          </a:xfrm>
          <a:prstGeom prst="rect">
            <a:avLst/>
          </a:prstGeom>
          <a:ln w="38100">
            <a:solidFill>
              <a:srgbClr val="FF6600"/>
            </a:solidFill>
          </a:ln>
        </p:spPr>
      </p:pic>
      <p:sp>
        <p:nvSpPr>
          <p:cNvPr id="8" name="Arrow: Bent-Up 7">
            <a:extLst>
              <a:ext uri="{FF2B5EF4-FFF2-40B4-BE49-F238E27FC236}">
                <a16:creationId xmlns:a16="http://schemas.microsoft.com/office/drawing/2014/main" id="{3687824E-77EE-97C3-FB9E-043CA203944E}"/>
              </a:ext>
            </a:extLst>
          </p:cNvPr>
          <p:cNvSpPr/>
          <p:nvPr/>
        </p:nvSpPr>
        <p:spPr>
          <a:xfrm rot="5400000">
            <a:off x="3414750" y="4662398"/>
            <a:ext cx="764592" cy="1858772"/>
          </a:xfrm>
          <a:prstGeom prst="bentUpArrow">
            <a:avLst>
              <a:gd name="adj1" fmla="val 25000"/>
              <a:gd name="adj2" fmla="val 24371"/>
              <a:gd name="adj3" fmla="val 25000"/>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46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giving each other high five&#10;&#10;Description automatically generated">
            <a:extLst>
              <a:ext uri="{FF2B5EF4-FFF2-40B4-BE49-F238E27FC236}">
                <a16:creationId xmlns:a16="http://schemas.microsoft.com/office/drawing/2014/main" id="{455F0577-1F71-6E83-9C0F-B9E56D274812}"/>
              </a:ext>
            </a:extLst>
          </p:cNvPr>
          <p:cNvPicPr>
            <a:picLocks noChangeAspect="1"/>
          </p:cNvPicPr>
          <p:nvPr/>
        </p:nvPicPr>
        <p:blipFill rotWithShape="1">
          <a:blip r:embed="rId2">
            <a:extLst>
              <a:ext uri="{28A0092B-C50C-407E-A947-70E740481C1C}">
                <a14:useLocalDpi xmlns:a14="http://schemas.microsoft.com/office/drawing/2010/main" val="0"/>
              </a:ext>
            </a:extLst>
          </a:blip>
          <a:srcRect l="335" t="1133" r="16250"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1A55A9-5D40-B691-E5C8-EA6EF32EB002}"/>
              </a:ext>
            </a:extLst>
          </p:cNvPr>
          <p:cNvSpPr>
            <a:spLocks noGrp="1"/>
          </p:cNvSpPr>
          <p:nvPr>
            <p:ph type="title"/>
          </p:nvPr>
        </p:nvSpPr>
        <p:spPr>
          <a:xfrm>
            <a:off x="617486" y="974755"/>
            <a:ext cx="3704725" cy="1940877"/>
          </a:xfrm>
        </p:spPr>
        <p:txBody>
          <a:bodyPr vert="horz" lIns="91440" tIns="45720" rIns="91440" bIns="45720" rtlCol="0" anchor="b">
            <a:normAutofit/>
          </a:bodyPr>
          <a:lstStyle/>
          <a:p>
            <a:pPr algn="ctr"/>
            <a:r>
              <a:rPr lang="en-US" sz="3300" b="1">
                <a:solidFill>
                  <a:srgbClr val="FF8837"/>
                </a:solidFill>
              </a:rPr>
              <a:t>For small children, every big or small win is important to their self-esteem.</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F45396C-E692-DA75-9819-453E518A5724}"/>
              </a:ext>
            </a:extLst>
          </p:cNvPr>
          <p:cNvSpPr txBox="1"/>
          <p:nvPr/>
        </p:nvSpPr>
        <p:spPr>
          <a:xfrm>
            <a:off x="350519" y="3184537"/>
            <a:ext cx="4343401" cy="3370153"/>
          </a:xfrm>
          <a:prstGeom prst="rect">
            <a:avLst/>
          </a:prstGeom>
          <a:solidFill>
            <a:schemeClr val="bg1"/>
          </a:solidFill>
        </p:spPr>
        <p:txBody>
          <a:bodyPr wrap="square" rtlCol="0">
            <a:spAutoFit/>
          </a:bodyPr>
          <a:lstStyle/>
          <a:p>
            <a:pPr>
              <a:spcAft>
                <a:spcPts val="600"/>
              </a:spcAft>
            </a:pPr>
            <a:r>
              <a:rPr lang="en-US"/>
              <a:t>Every celebration is a dopamine hit that supports relationships instead of electronics. </a:t>
            </a:r>
          </a:p>
          <a:p>
            <a:pPr>
              <a:spcAft>
                <a:spcPts val="600"/>
              </a:spcAft>
            </a:pPr>
            <a:r>
              <a:rPr lang="en-US"/>
              <a:t>Acknowledgements makes them feel loved, builds their self-esteem, and teaches them the “good consequences” of good decisions and behaviors.</a:t>
            </a:r>
          </a:p>
          <a:p>
            <a:pPr>
              <a:spcAft>
                <a:spcPts val="600"/>
              </a:spcAft>
            </a:pPr>
            <a:r>
              <a:rPr lang="en-US"/>
              <a:t>Children want your attention. If you give them attention for good behavior, they will strive for good behavior. </a:t>
            </a:r>
          </a:p>
          <a:p>
            <a:pPr>
              <a:spcAft>
                <a:spcPts val="600"/>
              </a:spcAft>
            </a:pPr>
            <a:r>
              <a:rPr lang="en-US"/>
              <a:t>If you only pay attention when they do something bad, they will behave badly.</a:t>
            </a:r>
          </a:p>
        </p:txBody>
      </p:sp>
      <p:sp>
        <p:nvSpPr>
          <p:cNvPr id="6" name="TextBox 5">
            <a:extLst>
              <a:ext uri="{FF2B5EF4-FFF2-40B4-BE49-F238E27FC236}">
                <a16:creationId xmlns:a16="http://schemas.microsoft.com/office/drawing/2014/main" id="{3FDDA582-8B8B-FE73-BBC6-6ADF06C003E1}"/>
              </a:ext>
            </a:extLst>
          </p:cNvPr>
          <p:cNvSpPr txBox="1"/>
          <p:nvPr/>
        </p:nvSpPr>
        <p:spPr>
          <a:xfrm>
            <a:off x="4693920" y="5298440"/>
            <a:ext cx="7498079" cy="846386"/>
          </a:xfrm>
          <a:prstGeom prst="rect">
            <a:avLst/>
          </a:prstGeom>
          <a:solidFill>
            <a:srgbClr val="FFFFFF">
              <a:alpha val="60000"/>
            </a:srgb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spcAft>
                <a:spcPts val="600"/>
              </a:spcAft>
            </a:pPr>
            <a:r>
              <a:rPr lang="en-US" sz="2200">
                <a:ln w="0"/>
                <a:solidFill>
                  <a:schemeClr val="accent1"/>
                </a:solidFill>
                <a:effectLst>
                  <a:outerShdw blurRad="38100" dist="25400" dir="5400000" algn="ctr" rotWithShape="0">
                    <a:srgbClr val="6E747A">
                      <a:alpha val="43000"/>
                    </a:srgbClr>
                  </a:outerShdw>
                </a:effectLst>
              </a:rPr>
              <a:t>CHILD:  </a:t>
            </a:r>
            <a:r>
              <a:rPr lang="en-US" sz="2200" i="1">
                <a:ln w="0"/>
                <a:solidFill>
                  <a:schemeClr val="accent1"/>
                </a:solidFill>
                <a:effectLst>
                  <a:outerShdw blurRad="38100" dist="25400" dir="5400000" algn="ctr" rotWithShape="0">
                    <a:srgbClr val="6E747A">
                      <a:alpha val="43000"/>
                    </a:srgbClr>
                  </a:outerShdw>
                </a:effectLst>
              </a:rPr>
              <a:t>Mommy, I tied my shoes all by myself today!</a:t>
            </a:r>
          </a:p>
          <a:p>
            <a:pPr algn="ctr">
              <a:spcAft>
                <a:spcPts val="600"/>
              </a:spcAft>
            </a:pPr>
            <a:r>
              <a:rPr lang="en-US" sz="2200">
                <a:ln w="0"/>
                <a:solidFill>
                  <a:schemeClr val="accent1"/>
                </a:solidFill>
                <a:effectLst>
                  <a:outerShdw blurRad="38100" dist="25400" dir="5400000" algn="ctr" rotWithShape="0">
                    <a:srgbClr val="6E747A">
                      <a:alpha val="43000"/>
                    </a:srgbClr>
                  </a:outerShdw>
                </a:effectLst>
              </a:rPr>
              <a:t>PARENT:  </a:t>
            </a:r>
            <a:r>
              <a:rPr lang="en-US" sz="2200" i="1">
                <a:ln w="0"/>
                <a:solidFill>
                  <a:schemeClr val="accent1"/>
                </a:solidFill>
                <a:effectLst>
                  <a:outerShdw blurRad="38100" dist="25400" dir="5400000" algn="ctr" rotWithShape="0">
                    <a:srgbClr val="6E747A">
                      <a:alpha val="43000"/>
                    </a:srgbClr>
                  </a:outerShdw>
                </a:effectLst>
              </a:rPr>
              <a:t>Great job, honey! You are such a talented girl!</a:t>
            </a:r>
          </a:p>
        </p:txBody>
      </p:sp>
    </p:spTree>
    <p:extLst>
      <p:ext uri="{BB962C8B-B14F-4D97-AF65-F5344CB8AC3E}">
        <p14:creationId xmlns:p14="http://schemas.microsoft.com/office/powerpoint/2010/main" val="1594027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B762-D1FF-A57D-7718-8F671ED20D1F}"/>
              </a:ext>
            </a:extLst>
          </p:cNvPr>
          <p:cNvSpPr>
            <a:spLocks noGrp="1"/>
          </p:cNvSpPr>
          <p:nvPr>
            <p:ph type="title"/>
          </p:nvPr>
        </p:nvSpPr>
        <p:spPr>
          <a:xfrm>
            <a:off x="-1" y="365125"/>
            <a:ext cx="12172125" cy="750313"/>
          </a:xfrm>
        </p:spPr>
        <p:txBody>
          <a:bodyPr/>
          <a:lstStyle/>
          <a:p>
            <a:pPr algn="ctr"/>
            <a:r>
              <a:rPr lang="en-US"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Affordable CELEBRATION Ideas</a:t>
            </a:r>
          </a:p>
        </p:txBody>
      </p:sp>
      <p:pic>
        <p:nvPicPr>
          <p:cNvPr id="4" name="Picture 3" descr="A group of hands with painted faces&#10;&#10;Description automatically generated">
            <a:extLst>
              <a:ext uri="{FF2B5EF4-FFF2-40B4-BE49-F238E27FC236}">
                <a16:creationId xmlns:a16="http://schemas.microsoft.com/office/drawing/2014/main" id="{5DB3EFFB-23D3-5A89-9E8A-EEFD519E7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0" y="3007336"/>
            <a:ext cx="12172125" cy="3848710"/>
          </a:xfrm>
          <a:prstGeom prst="rect">
            <a:avLst/>
          </a:prstGeom>
        </p:spPr>
      </p:pic>
      <p:sp>
        <p:nvSpPr>
          <p:cNvPr id="5" name="TextBox 4">
            <a:extLst>
              <a:ext uri="{FF2B5EF4-FFF2-40B4-BE49-F238E27FC236}">
                <a16:creationId xmlns:a16="http://schemas.microsoft.com/office/drawing/2014/main" id="{21601134-03CE-674F-385B-45987C2D9E7A}"/>
              </a:ext>
            </a:extLst>
          </p:cNvPr>
          <p:cNvSpPr txBox="1"/>
          <p:nvPr/>
        </p:nvSpPr>
        <p:spPr>
          <a:xfrm>
            <a:off x="1360106" y="1295400"/>
            <a:ext cx="3247940" cy="2579039"/>
          </a:xfrm>
          <a:prstGeom prst="rect">
            <a:avLst/>
          </a:prstGeom>
          <a:noFill/>
        </p:spPr>
        <p:txBody>
          <a:bodyPr wrap="none" rtlCol="0">
            <a:spAutoFit/>
          </a:bodyPr>
          <a:lstStyle/>
          <a:p>
            <a:pPr>
              <a:lnSpc>
                <a:spcPct val="150000"/>
              </a:lnSpc>
            </a:pPr>
            <a:r>
              <a:rPr lang="en-US" sz="2200" b="1"/>
              <a:t>SMALL WINS:</a:t>
            </a:r>
          </a:p>
          <a:p>
            <a:pPr marL="285750" indent="-285750">
              <a:lnSpc>
                <a:spcPct val="150000"/>
              </a:lnSpc>
              <a:buFont typeface="Arial" panose="020B0604020202020204" pitchFamily="34" charset="0"/>
              <a:buChar char="•"/>
            </a:pPr>
            <a:r>
              <a:rPr lang="en-US" sz="2200"/>
              <a:t>High-fives</a:t>
            </a:r>
          </a:p>
          <a:p>
            <a:pPr marL="285750" indent="-285750">
              <a:lnSpc>
                <a:spcPct val="150000"/>
              </a:lnSpc>
              <a:buFont typeface="Arial" panose="020B0604020202020204" pitchFamily="34" charset="0"/>
              <a:buChar char="•"/>
            </a:pPr>
            <a:r>
              <a:rPr lang="en-US" sz="2200"/>
              <a:t>Special Handshake</a:t>
            </a:r>
          </a:p>
          <a:p>
            <a:pPr marL="285750" indent="-285750">
              <a:lnSpc>
                <a:spcPct val="150000"/>
              </a:lnSpc>
              <a:buFont typeface="Arial" panose="020B0604020202020204" pitchFamily="34" charset="0"/>
              <a:buChar char="•"/>
            </a:pPr>
            <a:r>
              <a:rPr lang="en-US" sz="2200"/>
              <a:t>Song with Positive Lyrics</a:t>
            </a:r>
          </a:p>
          <a:p>
            <a:pPr marL="285750" indent="-285750">
              <a:lnSpc>
                <a:spcPct val="150000"/>
              </a:lnSpc>
              <a:buFont typeface="Arial" panose="020B0604020202020204" pitchFamily="34" charset="0"/>
              <a:buChar char="•"/>
            </a:pPr>
            <a:r>
              <a:rPr lang="en-US" sz="2200"/>
              <a:t>Dance of Child’s Choice</a:t>
            </a:r>
          </a:p>
        </p:txBody>
      </p:sp>
      <p:sp>
        <p:nvSpPr>
          <p:cNvPr id="6" name="TextBox 5">
            <a:extLst>
              <a:ext uri="{FF2B5EF4-FFF2-40B4-BE49-F238E27FC236}">
                <a16:creationId xmlns:a16="http://schemas.microsoft.com/office/drawing/2014/main" id="{91F5DF38-9CF2-AC66-80BF-68C11BA0F9A9}"/>
              </a:ext>
            </a:extLst>
          </p:cNvPr>
          <p:cNvSpPr txBox="1"/>
          <p:nvPr/>
        </p:nvSpPr>
        <p:spPr>
          <a:xfrm>
            <a:off x="6852920" y="1295400"/>
            <a:ext cx="3978974" cy="2579039"/>
          </a:xfrm>
          <a:prstGeom prst="rect">
            <a:avLst/>
          </a:prstGeom>
          <a:noFill/>
        </p:spPr>
        <p:txBody>
          <a:bodyPr wrap="none" rtlCol="0">
            <a:spAutoFit/>
          </a:bodyPr>
          <a:lstStyle/>
          <a:p>
            <a:pPr>
              <a:lnSpc>
                <a:spcPct val="150000"/>
              </a:lnSpc>
            </a:pPr>
            <a:r>
              <a:rPr lang="en-US" sz="2200" b="1"/>
              <a:t>BIG WINS:</a:t>
            </a:r>
          </a:p>
          <a:p>
            <a:pPr marL="285750" indent="-285750">
              <a:lnSpc>
                <a:spcPct val="150000"/>
              </a:lnSpc>
              <a:buFont typeface="Arial" panose="020B0604020202020204" pitchFamily="34" charset="0"/>
              <a:buChar char="•"/>
            </a:pPr>
            <a:r>
              <a:rPr lang="en-US" sz="2200"/>
              <a:t>Focused Time with Parent</a:t>
            </a:r>
          </a:p>
          <a:p>
            <a:pPr marL="285750" indent="-285750">
              <a:lnSpc>
                <a:spcPct val="150000"/>
              </a:lnSpc>
              <a:buFont typeface="Arial" panose="020B0604020202020204" pitchFamily="34" charset="0"/>
              <a:buChar char="•"/>
            </a:pPr>
            <a:r>
              <a:rPr lang="en-US" sz="2200"/>
              <a:t>Earn Points toward a Prize</a:t>
            </a:r>
          </a:p>
          <a:p>
            <a:pPr marL="285750" indent="-285750">
              <a:lnSpc>
                <a:spcPct val="150000"/>
              </a:lnSpc>
              <a:buFont typeface="Arial" panose="020B0604020202020204" pitchFamily="34" charset="0"/>
              <a:buChar char="•"/>
            </a:pPr>
            <a:r>
              <a:rPr lang="en-US" sz="2200"/>
              <a:t>Special Dinner of Their Choice</a:t>
            </a:r>
          </a:p>
          <a:p>
            <a:pPr marL="285750" indent="-285750">
              <a:lnSpc>
                <a:spcPct val="150000"/>
              </a:lnSpc>
              <a:buFont typeface="Arial" panose="020B0604020202020204" pitchFamily="34" charset="0"/>
              <a:buChar char="•"/>
            </a:pPr>
            <a:r>
              <a:rPr lang="en-US" sz="2200"/>
              <a:t>Special Activity of Their Choice</a:t>
            </a:r>
          </a:p>
        </p:txBody>
      </p:sp>
    </p:spTree>
    <p:extLst>
      <p:ext uri="{BB962C8B-B14F-4D97-AF65-F5344CB8AC3E}">
        <p14:creationId xmlns:p14="http://schemas.microsoft.com/office/powerpoint/2010/main" val="1443900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rotWithShape="1">
          <a:blip r:embed="rId2">
            <a:extLst>
              <a:ext uri="{28A0092B-C50C-407E-A947-70E740481C1C}">
                <a14:useLocalDpi xmlns:a14="http://schemas.microsoft.com/office/drawing/2010/main" val="0"/>
              </a:ext>
            </a:extLst>
          </a:blip>
          <a:srcRect t="15711" b="-27"/>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CELEBRATE MISTAKES FOR THE LESSONS</a:t>
            </a:r>
          </a:p>
        </p:txBody>
      </p:sp>
      <p:sp>
        <p:nvSpPr>
          <p:cNvPr id="2" name="TextBox 1">
            <a:extLst>
              <a:ext uri="{FF2B5EF4-FFF2-40B4-BE49-F238E27FC236}">
                <a16:creationId xmlns:a16="http://schemas.microsoft.com/office/drawing/2014/main" id="{00485610-C389-C606-D363-51BDC67C4F8F}"/>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STRATEGIES FOR EMOTIONAL HEALTH</a:t>
            </a:r>
          </a:p>
        </p:txBody>
      </p:sp>
    </p:spTree>
    <p:extLst>
      <p:ext uri="{BB962C8B-B14F-4D97-AF65-F5344CB8AC3E}">
        <p14:creationId xmlns:p14="http://schemas.microsoft.com/office/powerpoint/2010/main" val="25639380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glass of red liquid&#10;&#10;Description automatically generated">
            <a:extLst>
              <a:ext uri="{FF2B5EF4-FFF2-40B4-BE49-F238E27FC236}">
                <a16:creationId xmlns:a16="http://schemas.microsoft.com/office/drawing/2014/main" id="{4E2B08F6-5D9D-5A00-A90D-2CAB281BFCE9}"/>
              </a:ext>
            </a:extLst>
          </p:cNvPr>
          <p:cNvPicPr>
            <a:picLocks noChangeAspect="1"/>
          </p:cNvPicPr>
          <p:nvPr/>
        </p:nvPicPr>
        <p:blipFill rotWithShape="1">
          <a:blip r:embed="rId2">
            <a:extLst>
              <a:ext uri="{28A0092B-C50C-407E-A947-70E740481C1C}">
                <a14:useLocalDpi xmlns:a14="http://schemas.microsoft.com/office/drawing/2010/main" val="0"/>
              </a:ext>
            </a:extLst>
          </a:blip>
          <a:srcRect t="8001" r="23298" b="1090"/>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940FFC-9EDA-1B0A-71E2-7611C83B7CB6}"/>
              </a:ext>
            </a:extLst>
          </p:cNvPr>
          <p:cNvSpPr>
            <a:spLocks noGrp="1"/>
          </p:cNvSpPr>
          <p:nvPr>
            <p:ph type="title"/>
          </p:nvPr>
        </p:nvSpPr>
        <p:spPr>
          <a:xfrm>
            <a:off x="371300" y="1122363"/>
            <a:ext cx="4713780" cy="1170429"/>
          </a:xfrm>
        </p:spPr>
        <p:txBody>
          <a:bodyPr vert="horz" lIns="91440" tIns="45720" rIns="91440" bIns="45720" rtlCol="0" anchor="ctr">
            <a:normAutofit/>
          </a:bodyPr>
          <a:lstStyle/>
          <a:p>
            <a:r>
              <a:rPr lang="en-US" sz="3300">
                <a:solidFill>
                  <a:srgbClr val="FF8837"/>
                </a:solidFill>
                <a:latin typeface="ADLaM Display" panose="02010000000000000000" pitchFamily="2" charset="0"/>
                <a:ea typeface="ADLaM Display" panose="02010000000000000000" pitchFamily="2" charset="0"/>
                <a:cs typeface="ADLaM Display" panose="02010000000000000000" pitchFamily="2" charset="0"/>
              </a:rPr>
              <a:t>Every mistake is an opportunity to learn!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851266D-ADC7-6648-CA4E-26802F1FB892}"/>
              </a:ext>
            </a:extLst>
          </p:cNvPr>
          <p:cNvSpPr txBox="1"/>
          <p:nvPr/>
        </p:nvSpPr>
        <p:spPr>
          <a:xfrm>
            <a:off x="427281" y="2442406"/>
            <a:ext cx="5096440" cy="3031086"/>
          </a:xfrm>
          <a:prstGeom prst="rect">
            <a:avLst/>
          </a:prstGeom>
          <a:noFill/>
        </p:spPr>
        <p:txBody>
          <a:bodyPr wrap="square" rtlCol="0">
            <a:spAutoFit/>
          </a:bodyPr>
          <a:lstStyle/>
          <a:p>
            <a:pPr>
              <a:lnSpc>
                <a:spcPct val="150000"/>
              </a:lnSpc>
            </a:pPr>
            <a:r>
              <a:rPr lang="en-US" sz="2600">
                <a:solidFill>
                  <a:schemeClr val="bg1"/>
                </a:solidFill>
              </a:rPr>
              <a:t>Teaching kids to find the lesson in or the positive side of their mistakes can make one of the most significant differences in their emotional health for the rest of their lives! </a:t>
            </a:r>
          </a:p>
        </p:txBody>
      </p:sp>
      <p:sp>
        <p:nvSpPr>
          <p:cNvPr id="8" name="TextBox 7">
            <a:extLst>
              <a:ext uri="{FF2B5EF4-FFF2-40B4-BE49-F238E27FC236}">
                <a16:creationId xmlns:a16="http://schemas.microsoft.com/office/drawing/2014/main" id="{9957844A-7C43-114F-A9CD-34881705F3AA}"/>
              </a:ext>
            </a:extLst>
          </p:cNvPr>
          <p:cNvSpPr txBox="1"/>
          <p:nvPr/>
        </p:nvSpPr>
        <p:spPr>
          <a:xfrm>
            <a:off x="6113989" y="5103627"/>
            <a:ext cx="5794980" cy="1523494"/>
          </a:xfrm>
          <a:prstGeom prst="rect">
            <a:avLst/>
          </a:prstGeom>
          <a:solidFill>
            <a:srgbClr val="784B0E">
              <a:alpha val="30196"/>
            </a:srgbClr>
          </a:solidFill>
        </p:spPr>
        <p:txBody>
          <a:bodyPr wrap="square" rtlCol="0">
            <a:spAutoFit/>
          </a:bodyPr>
          <a:lstStyle/>
          <a:p>
            <a:pPr>
              <a:spcAft>
                <a:spcPts val="600"/>
              </a:spcAft>
            </a:pPr>
            <a:r>
              <a:rPr lang="en-US" sz="2200" b="1">
                <a:solidFill>
                  <a:schemeClr val="bg1"/>
                </a:solidFill>
              </a:rPr>
              <a:t>CHILD:  </a:t>
            </a:r>
            <a:r>
              <a:rPr lang="en-US" sz="2200" b="1" i="1">
                <a:solidFill>
                  <a:schemeClr val="bg1"/>
                </a:solidFill>
              </a:rPr>
              <a:t>Mom, I spilled my punch on the carpet!</a:t>
            </a:r>
          </a:p>
          <a:p>
            <a:pPr>
              <a:spcAft>
                <a:spcPts val="600"/>
              </a:spcAft>
            </a:pPr>
            <a:r>
              <a:rPr lang="en-US" sz="2200" b="1">
                <a:solidFill>
                  <a:schemeClr val="bg1"/>
                </a:solidFill>
              </a:rPr>
              <a:t>PARENT:  </a:t>
            </a:r>
            <a:r>
              <a:rPr lang="en-US" sz="2200" b="1" i="1">
                <a:solidFill>
                  <a:schemeClr val="bg1"/>
                </a:solidFill>
              </a:rPr>
              <a:t>Awesome! You get to learn how to clean the carpet and to understand the rules better! Woohoo! It’s a new opportunity to learn!</a:t>
            </a:r>
          </a:p>
        </p:txBody>
      </p:sp>
    </p:spTree>
    <p:extLst>
      <p:ext uri="{BB962C8B-B14F-4D97-AF65-F5344CB8AC3E}">
        <p14:creationId xmlns:p14="http://schemas.microsoft.com/office/powerpoint/2010/main" val="168262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601134-03CE-674F-385B-45987C2D9E7A}"/>
              </a:ext>
            </a:extLst>
          </p:cNvPr>
          <p:cNvSpPr txBox="1"/>
          <p:nvPr/>
        </p:nvSpPr>
        <p:spPr>
          <a:xfrm>
            <a:off x="853176" y="3491030"/>
            <a:ext cx="4886722" cy="2579039"/>
          </a:xfrm>
          <a:prstGeom prst="rect">
            <a:avLst/>
          </a:prstGeom>
          <a:noFill/>
        </p:spPr>
        <p:txBody>
          <a:bodyPr wrap="none" rtlCol="0">
            <a:spAutoFit/>
          </a:bodyPr>
          <a:lstStyle/>
          <a:p>
            <a:pPr>
              <a:lnSpc>
                <a:spcPct val="150000"/>
              </a:lnSpc>
            </a:pPr>
            <a:r>
              <a:rPr lang="en-US" sz="2200" b="1"/>
              <a:t>GRATITUDE:</a:t>
            </a:r>
          </a:p>
          <a:p>
            <a:pPr marL="285750" indent="-285750">
              <a:lnSpc>
                <a:spcPct val="150000"/>
              </a:lnSpc>
              <a:buFont typeface="Arial" panose="020B0604020202020204" pitchFamily="34" charset="0"/>
              <a:buChar char="•"/>
            </a:pPr>
            <a:r>
              <a:rPr lang="en-US" sz="2200"/>
              <a:t>What is the good side?</a:t>
            </a:r>
          </a:p>
          <a:p>
            <a:pPr marL="285750" indent="-285750">
              <a:lnSpc>
                <a:spcPct val="150000"/>
              </a:lnSpc>
              <a:buFont typeface="Arial" panose="020B0604020202020204" pitchFamily="34" charset="0"/>
              <a:buChar char="•"/>
            </a:pPr>
            <a:r>
              <a:rPr lang="en-US" sz="2200"/>
              <a:t>How did you improve?</a:t>
            </a:r>
          </a:p>
          <a:p>
            <a:pPr marL="285750" indent="-285750">
              <a:lnSpc>
                <a:spcPct val="150000"/>
              </a:lnSpc>
              <a:buFont typeface="Arial" panose="020B0604020202020204" pitchFamily="34" charset="0"/>
              <a:buChar char="•"/>
            </a:pPr>
            <a:r>
              <a:rPr lang="en-US" sz="2200"/>
              <a:t>What did you learn?</a:t>
            </a:r>
          </a:p>
          <a:p>
            <a:pPr marL="285750" indent="-285750">
              <a:lnSpc>
                <a:spcPct val="150000"/>
              </a:lnSpc>
              <a:buFont typeface="Arial" panose="020B0604020202020204" pitchFamily="34" charset="0"/>
              <a:buChar char="•"/>
            </a:pPr>
            <a:r>
              <a:rPr lang="en-US" sz="2200"/>
              <a:t>How can you choose better next time?</a:t>
            </a:r>
          </a:p>
        </p:txBody>
      </p:sp>
      <p:sp>
        <p:nvSpPr>
          <p:cNvPr id="6" name="TextBox 5">
            <a:extLst>
              <a:ext uri="{FF2B5EF4-FFF2-40B4-BE49-F238E27FC236}">
                <a16:creationId xmlns:a16="http://schemas.microsoft.com/office/drawing/2014/main" id="{91F5DF38-9CF2-AC66-80BF-68C11BA0F9A9}"/>
              </a:ext>
            </a:extLst>
          </p:cNvPr>
          <p:cNvSpPr txBox="1"/>
          <p:nvPr/>
        </p:nvSpPr>
        <p:spPr>
          <a:xfrm>
            <a:off x="6541640" y="3491030"/>
            <a:ext cx="4916602" cy="2579039"/>
          </a:xfrm>
          <a:prstGeom prst="rect">
            <a:avLst/>
          </a:prstGeom>
          <a:noFill/>
        </p:spPr>
        <p:txBody>
          <a:bodyPr wrap="none" rtlCol="0">
            <a:spAutoFit/>
          </a:bodyPr>
          <a:lstStyle/>
          <a:p>
            <a:pPr>
              <a:lnSpc>
                <a:spcPct val="150000"/>
              </a:lnSpc>
            </a:pPr>
            <a:r>
              <a:rPr lang="en-US" sz="2200" b="1"/>
              <a:t>IMPROVES SKILLS &amp; KNOWLEDGE:</a:t>
            </a:r>
          </a:p>
          <a:p>
            <a:pPr marL="285750" indent="-285750">
              <a:lnSpc>
                <a:spcPct val="150000"/>
              </a:lnSpc>
              <a:buFont typeface="Arial" panose="020B0604020202020204" pitchFamily="34" charset="0"/>
              <a:buChar char="•"/>
            </a:pPr>
            <a:r>
              <a:rPr lang="en-US" sz="2200"/>
              <a:t>Did you learn to perform better?</a:t>
            </a:r>
          </a:p>
          <a:p>
            <a:pPr marL="285750" indent="-285750">
              <a:lnSpc>
                <a:spcPct val="150000"/>
              </a:lnSpc>
              <a:buFont typeface="Arial" panose="020B0604020202020204" pitchFamily="34" charset="0"/>
              <a:buChar char="•"/>
            </a:pPr>
            <a:r>
              <a:rPr lang="en-US" sz="2200"/>
              <a:t>Will you learn to  improve your grade?</a:t>
            </a:r>
          </a:p>
          <a:p>
            <a:pPr marL="285750" indent="-285750">
              <a:lnSpc>
                <a:spcPct val="150000"/>
              </a:lnSpc>
              <a:buFont typeface="Arial" panose="020B0604020202020204" pitchFamily="34" charset="0"/>
              <a:buChar char="•"/>
            </a:pPr>
            <a:r>
              <a:rPr lang="en-US" sz="2200"/>
              <a:t>Did you learn to improve your team?</a:t>
            </a:r>
          </a:p>
          <a:p>
            <a:pPr marL="285750" indent="-285750">
              <a:lnSpc>
                <a:spcPct val="150000"/>
              </a:lnSpc>
              <a:buFont typeface="Arial" panose="020B0604020202020204" pitchFamily="34" charset="0"/>
              <a:buChar char="•"/>
            </a:pPr>
            <a:r>
              <a:rPr lang="en-US" sz="2200"/>
              <a:t>Did you learn new strategies?</a:t>
            </a:r>
          </a:p>
        </p:txBody>
      </p:sp>
      <p:pic>
        <p:nvPicPr>
          <p:cNvPr id="7" name="Picture 6" descr="A group of people running&#10;&#10;Description automatically generated">
            <a:extLst>
              <a:ext uri="{FF2B5EF4-FFF2-40B4-BE49-F238E27FC236}">
                <a16:creationId xmlns:a16="http://schemas.microsoft.com/office/drawing/2014/main" id="{F92F773E-3C27-6B65-38F4-43A55A5C9A35}"/>
              </a:ext>
            </a:extLst>
          </p:cNvPr>
          <p:cNvPicPr>
            <a:picLocks noChangeAspect="1"/>
          </p:cNvPicPr>
          <p:nvPr/>
        </p:nvPicPr>
        <p:blipFill rotWithShape="1">
          <a:blip r:embed="rId2">
            <a:extLst>
              <a:ext uri="{28A0092B-C50C-407E-A947-70E740481C1C}">
                <a14:useLocalDpi xmlns:a14="http://schemas.microsoft.com/office/drawing/2010/main" val="0"/>
              </a:ext>
            </a:extLst>
          </a:blip>
          <a:srcRect t="19825" b="23800"/>
          <a:stretch/>
        </p:blipFill>
        <p:spPr>
          <a:xfrm>
            <a:off x="-1" y="0"/>
            <a:ext cx="12172124" cy="3258879"/>
          </a:xfrm>
          <a:prstGeom prst="rect">
            <a:avLst/>
          </a:prstGeom>
        </p:spPr>
      </p:pic>
      <p:sp>
        <p:nvSpPr>
          <p:cNvPr id="2" name="Title 1">
            <a:extLst>
              <a:ext uri="{FF2B5EF4-FFF2-40B4-BE49-F238E27FC236}">
                <a16:creationId xmlns:a16="http://schemas.microsoft.com/office/drawing/2014/main" id="{2CC7B762-D1FF-A57D-7718-8F671ED20D1F}"/>
              </a:ext>
            </a:extLst>
          </p:cNvPr>
          <p:cNvSpPr>
            <a:spLocks noGrp="1"/>
          </p:cNvSpPr>
          <p:nvPr>
            <p:ph type="title"/>
          </p:nvPr>
        </p:nvSpPr>
        <p:spPr>
          <a:xfrm>
            <a:off x="-1" y="502921"/>
            <a:ext cx="12172125" cy="1214438"/>
          </a:xfrm>
          <a:solidFill>
            <a:srgbClr val="FFF2CC">
              <a:alpha val="50196"/>
            </a:srgbClr>
          </a:solidFill>
        </p:spPr>
        <p:txBody>
          <a:bodyPr>
            <a:normAutofit fontScale="90000"/>
          </a:bodyPr>
          <a:lstStyle/>
          <a:p>
            <a:pPr algn="ctr"/>
            <a:r>
              <a:rPr lang="en-US" b="1">
                <a:solidFill>
                  <a:schemeClr val="bg1"/>
                </a:solidFill>
                <a:latin typeface="ADLaM Display" panose="02010000000000000000" pitchFamily="2" charset="0"/>
                <a:ea typeface="ADLaM Display" panose="02010000000000000000" pitchFamily="2" charset="0"/>
                <a:cs typeface="ADLaM Display" panose="02010000000000000000" pitchFamily="2" charset="0"/>
              </a:rPr>
              <a:t>CELEBRATING mistakes and </a:t>
            </a:r>
            <a:br>
              <a:rPr lang="en-US" b="1">
                <a:solidFill>
                  <a:schemeClr val="bg1"/>
                </a:solidFill>
                <a:latin typeface="ADLaM Display" panose="02010000000000000000" pitchFamily="2" charset="0"/>
                <a:ea typeface="ADLaM Display" panose="02010000000000000000" pitchFamily="2" charset="0"/>
                <a:cs typeface="ADLaM Display" panose="02010000000000000000" pitchFamily="2" charset="0"/>
              </a:rPr>
            </a:br>
            <a:r>
              <a:rPr lang="en-US" b="1">
                <a:solidFill>
                  <a:schemeClr val="bg1"/>
                </a:solidFill>
                <a:latin typeface="ADLaM Display" panose="02010000000000000000" pitchFamily="2" charset="0"/>
                <a:ea typeface="ADLaM Display" panose="02010000000000000000" pitchFamily="2" charset="0"/>
                <a:cs typeface="ADLaM Display" panose="02010000000000000000" pitchFamily="2" charset="0"/>
              </a:rPr>
              <a:t>failures helps children grow!</a:t>
            </a:r>
          </a:p>
        </p:txBody>
      </p:sp>
      <p:sp>
        <p:nvSpPr>
          <p:cNvPr id="8" name="TextBox 7">
            <a:extLst>
              <a:ext uri="{FF2B5EF4-FFF2-40B4-BE49-F238E27FC236}">
                <a16:creationId xmlns:a16="http://schemas.microsoft.com/office/drawing/2014/main" id="{AD1ABEEC-2DAE-6182-E043-FFBFFEA0A58F}"/>
              </a:ext>
            </a:extLst>
          </p:cNvPr>
          <p:cNvSpPr txBox="1"/>
          <p:nvPr/>
        </p:nvSpPr>
        <p:spPr>
          <a:xfrm>
            <a:off x="0" y="6192520"/>
            <a:ext cx="12172123" cy="430887"/>
          </a:xfrm>
          <a:prstGeom prst="rect">
            <a:avLst/>
          </a:prstGeom>
          <a:noFill/>
        </p:spPr>
        <p:txBody>
          <a:bodyPr wrap="square" rtlCol="0">
            <a:spAutoFit/>
          </a:bodyPr>
          <a:lstStyle/>
          <a:p>
            <a:pPr algn="ctr"/>
            <a:r>
              <a:rPr lang="en-US" sz="2200">
                <a:solidFill>
                  <a:srgbClr val="FF8837"/>
                </a:solidFill>
                <a:latin typeface="ADLaM Display" panose="02010000000000000000" pitchFamily="2" charset="0"/>
                <a:ea typeface="ADLaM Display" panose="02010000000000000000" pitchFamily="2" charset="0"/>
                <a:cs typeface="ADLaM Display" panose="02010000000000000000" pitchFamily="2" charset="0"/>
              </a:rPr>
              <a:t>Lessons are beneficial even when they hurt. Noone became stronger from easy times!</a:t>
            </a:r>
          </a:p>
        </p:txBody>
      </p:sp>
    </p:spTree>
    <p:extLst>
      <p:ext uri="{BB962C8B-B14F-4D97-AF65-F5344CB8AC3E}">
        <p14:creationId xmlns:p14="http://schemas.microsoft.com/office/powerpoint/2010/main" val="171674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hild in glasses with her hand on her chin&#10;&#10;Description automatically generated">
            <a:extLst>
              <a:ext uri="{FF2B5EF4-FFF2-40B4-BE49-F238E27FC236}">
                <a16:creationId xmlns:a16="http://schemas.microsoft.com/office/drawing/2014/main" id="{2748DCD2-9785-3F9F-1111-8FCCD3784777}"/>
              </a:ext>
            </a:extLst>
          </p:cNvPr>
          <p:cNvPicPr>
            <a:picLocks noChangeAspect="1"/>
          </p:cNvPicPr>
          <p:nvPr/>
        </p:nvPicPr>
        <p:blipFill rotWithShape="1">
          <a:blip r:embed="rId2">
            <a:extLst>
              <a:ext uri="{28A0092B-C50C-407E-A947-70E740481C1C}">
                <a14:useLocalDpi xmlns:a14="http://schemas.microsoft.com/office/drawing/2010/main" val="0"/>
              </a:ext>
            </a:extLst>
          </a:blip>
          <a:srcRect l="14393" t="5233" r="1" b="3859"/>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41A0C8-14FE-934F-9186-0CCBE1B4F032}"/>
              </a:ext>
            </a:extLst>
          </p:cNvPr>
          <p:cNvSpPr>
            <a:spLocks noGrp="1"/>
          </p:cNvSpPr>
          <p:nvPr>
            <p:ph type="title"/>
          </p:nvPr>
        </p:nvSpPr>
        <p:spPr>
          <a:xfrm>
            <a:off x="7848600" y="1122363"/>
            <a:ext cx="4023360" cy="3017837"/>
          </a:xfrm>
        </p:spPr>
        <p:txBody>
          <a:bodyPr vert="horz" lIns="91440" tIns="45720" rIns="91440" bIns="45720" rtlCol="0" anchor="b">
            <a:normAutofit/>
          </a:bodyPr>
          <a:lstStyle/>
          <a:p>
            <a:r>
              <a:rPr lang="en-US" sz="3300">
                <a:solidFill>
                  <a:srgbClr val="FF8837"/>
                </a:solidFill>
                <a:latin typeface="ADLaM Display" panose="02010000000000000000" pitchFamily="2" charset="0"/>
                <a:ea typeface="ADLaM Display" panose="02010000000000000000" pitchFamily="2" charset="0"/>
                <a:cs typeface="ADLaM Display" panose="02010000000000000000" pitchFamily="2" charset="0"/>
              </a:rPr>
              <a:t>When you help children see the good in situations, they learn to go from negative to positive emotions.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7F00B5D-89C9-605D-5BAE-3EFE05C1A4F4}"/>
              </a:ext>
            </a:extLst>
          </p:cNvPr>
          <p:cNvSpPr txBox="1"/>
          <p:nvPr/>
        </p:nvSpPr>
        <p:spPr>
          <a:xfrm>
            <a:off x="7879080" y="4785360"/>
            <a:ext cx="3881120" cy="1554272"/>
          </a:xfrm>
          <a:prstGeom prst="rect">
            <a:avLst/>
          </a:prstGeom>
          <a:noFill/>
        </p:spPr>
        <p:txBody>
          <a:bodyPr wrap="square" rtlCol="0">
            <a:spAutoFit/>
          </a:bodyPr>
          <a:lstStyle/>
          <a:p>
            <a:pPr>
              <a:spcAft>
                <a:spcPts val="600"/>
              </a:spcAft>
            </a:pPr>
            <a:r>
              <a:rPr lang="en-US"/>
              <a:t>Finding GRATITUDE for both good and bad situations builds EMOTIONAL STRENGTH. </a:t>
            </a:r>
          </a:p>
          <a:p>
            <a:pPr>
              <a:spcAft>
                <a:spcPts val="600"/>
              </a:spcAft>
            </a:pPr>
            <a:r>
              <a:rPr lang="en-US"/>
              <a:t>The habit of turning TRAGEDIES into TRIUMPHS is a </a:t>
            </a:r>
            <a:r>
              <a:rPr lang="en-US" b="1">
                <a:latin typeface="ADLaM Display" panose="02010000000000000000" pitchFamily="2" charset="0"/>
                <a:ea typeface="ADLaM Display" panose="02010000000000000000" pitchFamily="2" charset="0"/>
                <a:cs typeface="ADLaM Display" panose="02010000000000000000" pitchFamily="2" charset="0"/>
              </a:rPr>
              <a:t>SUPERPOWER</a:t>
            </a:r>
            <a:r>
              <a:rPr lang="en-US" b="1"/>
              <a:t>!</a:t>
            </a:r>
          </a:p>
        </p:txBody>
      </p:sp>
    </p:spTree>
    <p:extLst>
      <p:ext uri="{BB962C8B-B14F-4D97-AF65-F5344CB8AC3E}">
        <p14:creationId xmlns:p14="http://schemas.microsoft.com/office/powerpoint/2010/main" val="1795216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CCCC"/>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rotWithShape="1">
          <a:blip r:embed="rId2">
            <a:extLst>
              <a:ext uri="{28A0092B-C50C-407E-A947-70E740481C1C}">
                <a14:useLocalDpi xmlns:a14="http://schemas.microsoft.com/office/drawing/2010/main" val="0"/>
              </a:ext>
            </a:extLst>
          </a:blip>
          <a:srcRect l="3440" t="18517" r="4419" b="-18517"/>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STRATEGIES FOR EMOTIONAL HEALTH</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EMOTIONAL RESILIANCE</a:t>
            </a:r>
          </a:p>
        </p:txBody>
      </p:sp>
    </p:spTree>
    <p:extLst>
      <p:ext uri="{BB962C8B-B14F-4D97-AF65-F5344CB8AC3E}">
        <p14:creationId xmlns:p14="http://schemas.microsoft.com/office/powerpoint/2010/main" val="3402712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building with a sign&#10;&#10;Description automatically generated">
            <a:extLst>
              <a:ext uri="{FF2B5EF4-FFF2-40B4-BE49-F238E27FC236}">
                <a16:creationId xmlns:a16="http://schemas.microsoft.com/office/drawing/2014/main" id="{E58D7834-A7BB-D7E3-5D39-1DB3DD2E8FD7}"/>
              </a:ext>
            </a:extLst>
          </p:cNvPr>
          <p:cNvPicPr>
            <a:picLocks noChangeAspect="1"/>
          </p:cNvPicPr>
          <p:nvPr/>
        </p:nvPicPr>
        <p:blipFill rotWithShape="1">
          <a:blip r:embed="rId2">
            <a:extLst>
              <a:ext uri="{28A0092B-C50C-407E-A947-70E740481C1C}">
                <a14:useLocalDpi xmlns:a14="http://schemas.microsoft.com/office/drawing/2010/main" val="0"/>
              </a:ext>
            </a:extLst>
          </a:blip>
          <a:srcRect t="24450" r="5843" b="25827"/>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EDC87-A32B-61D0-DE5F-74BF7E4B0235}"/>
              </a:ext>
            </a:extLst>
          </p:cNvPr>
          <p:cNvSpPr>
            <a:spLocks noGrp="1"/>
          </p:cNvSpPr>
          <p:nvPr>
            <p:ph type="title"/>
          </p:nvPr>
        </p:nvSpPr>
        <p:spPr>
          <a:xfrm>
            <a:off x="366221" y="934403"/>
            <a:ext cx="4023360" cy="1515173"/>
          </a:xfrm>
        </p:spPr>
        <p:txBody>
          <a:bodyPr vert="horz" lIns="91440" tIns="45720" rIns="91440" bIns="45720" rtlCol="0" anchor="b">
            <a:normAutofit/>
          </a:bodyPr>
          <a:lstStyle/>
          <a:p>
            <a:r>
              <a:rPr lang="en-US" sz="4800">
                <a:solidFill>
                  <a:srgbClr val="FF8837"/>
                </a:solidFill>
                <a:latin typeface="ADLaM Display" panose="02010000000000000000" pitchFamily="2" charset="0"/>
                <a:ea typeface="ADLaM Display" panose="02010000000000000000" pitchFamily="2" charset="0"/>
                <a:cs typeface="ADLaM Display" panose="02010000000000000000" pitchFamily="2" charset="0"/>
              </a:rPr>
              <a:t>EVERY Child Left Behind</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AE1CA8-64A9-81B9-6953-8C9D93163120}"/>
              </a:ext>
            </a:extLst>
          </p:cNvPr>
          <p:cNvSpPr txBox="1"/>
          <p:nvPr/>
        </p:nvSpPr>
        <p:spPr>
          <a:xfrm>
            <a:off x="365483" y="2626215"/>
            <a:ext cx="4165878" cy="387798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solidFill>
                  <a:schemeClr val="bg1"/>
                </a:solidFill>
              </a:rPr>
              <a:t>Loss of recognition for excelling</a:t>
            </a:r>
          </a:p>
          <a:p>
            <a:pPr marL="285750" indent="-285750">
              <a:spcAft>
                <a:spcPts val="600"/>
              </a:spcAft>
              <a:buFont typeface="Arial" panose="020B0604020202020204" pitchFamily="34" charset="0"/>
              <a:buChar char="•"/>
            </a:pPr>
            <a:r>
              <a:rPr lang="en-US">
                <a:solidFill>
                  <a:schemeClr val="bg1"/>
                </a:solidFill>
              </a:rPr>
              <a:t>No consequences for poor results</a:t>
            </a:r>
          </a:p>
          <a:p>
            <a:pPr marL="285750" indent="-285750">
              <a:spcAft>
                <a:spcPts val="600"/>
              </a:spcAft>
              <a:buFont typeface="Arial" panose="020B0604020202020204" pitchFamily="34" charset="0"/>
              <a:buChar char="•"/>
            </a:pPr>
            <a:r>
              <a:rPr lang="en-US">
                <a:solidFill>
                  <a:schemeClr val="bg1"/>
                </a:solidFill>
              </a:rPr>
              <a:t>Every child treated the same—everyone gets a ribbon or award</a:t>
            </a:r>
          </a:p>
          <a:p>
            <a:pPr marL="285750" indent="-285750">
              <a:spcAft>
                <a:spcPts val="600"/>
              </a:spcAft>
              <a:buFont typeface="Arial" panose="020B0604020202020204" pitchFamily="34" charset="0"/>
              <a:buChar char="•"/>
            </a:pPr>
            <a:r>
              <a:rPr lang="en-US">
                <a:solidFill>
                  <a:schemeClr val="bg1"/>
                </a:solidFill>
              </a:rPr>
              <a:t>LOWERED STANDARDS so everyone can pass, which disincentivizes all children</a:t>
            </a:r>
          </a:p>
          <a:p>
            <a:pPr marL="285750" indent="-285750">
              <a:spcAft>
                <a:spcPts val="600"/>
              </a:spcAft>
              <a:buFont typeface="Arial" panose="020B0604020202020204" pitchFamily="34" charset="0"/>
              <a:buChar char="•"/>
            </a:pPr>
            <a:r>
              <a:rPr lang="en-US">
                <a:solidFill>
                  <a:schemeClr val="bg1"/>
                </a:solidFill>
              </a:rPr>
              <a:t>No accountability, good or bad</a:t>
            </a:r>
          </a:p>
          <a:p>
            <a:pPr marL="285750" indent="-285750">
              <a:spcAft>
                <a:spcPts val="600"/>
              </a:spcAft>
              <a:buFont typeface="Arial" panose="020B0604020202020204" pitchFamily="34" charset="0"/>
              <a:buChar char="•"/>
            </a:pPr>
            <a:r>
              <a:rPr lang="en-US">
                <a:solidFill>
                  <a:schemeClr val="bg1"/>
                </a:solidFill>
              </a:rPr>
              <a:t>Kids are taught to pass assessments, not taught to LEARN</a:t>
            </a:r>
          </a:p>
          <a:p>
            <a:pPr marL="285750" indent="-285750">
              <a:spcAft>
                <a:spcPts val="600"/>
              </a:spcAft>
              <a:buFont typeface="Arial" panose="020B0604020202020204" pitchFamily="34" charset="0"/>
              <a:buChar char="•"/>
            </a:pPr>
            <a:r>
              <a:rPr lang="en-US">
                <a:solidFill>
                  <a:schemeClr val="bg1"/>
                </a:solidFill>
              </a:rPr>
              <a:t>Children are assessed an average of 112 times from Kindergarten through High School</a:t>
            </a:r>
          </a:p>
        </p:txBody>
      </p:sp>
      <p:sp>
        <p:nvSpPr>
          <p:cNvPr id="6" name="TextBox 5">
            <a:extLst>
              <a:ext uri="{FF2B5EF4-FFF2-40B4-BE49-F238E27FC236}">
                <a16:creationId xmlns:a16="http://schemas.microsoft.com/office/drawing/2014/main" id="{EFBF76D8-2F56-5C82-3A93-99E015A0D78A}"/>
              </a:ext>
            </a:extLst>
          </p:cNvPr>
          <p:cNvSpPr txBox="1"/>
          <p:nvPr/>
        </p:nvSpPr>
        <p:spPr>
          <a:xfrm>
            <a:off x="6670862" y="4031950"/>
            <a:ext cx="3275897" cy="2631490"/>
          </a:xfrm>
          <a:prstGeom prst="rect">
            <a:avLst/>
          </a:prstGeom>
          <a:solidFill>
            <a:srgbClr val="282828">
              <a:alpha val="60000"/>
            </a:srgbClr>
          </a:solidFill>
        </p:spPr>
        <p:txBody>
          <a:bodyPr wrap="square" rtlCol="0">
            <a:spAutoFit/>
          </a:bodyPr>
          <a:lstStyle/>
          <a:p>
            <a:pPr algn="ctr"/>
            <a:r>
              <a:rPr lang="en-US" sz="3300" b="1">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RESULT:</a:t>
            </a:r>
          </a:p>
          <a:p>
            <a:pPr algn="ctr"/>
            <a:r>
              <a:rPr lang="en-US" sz="3300" b="1">
                <a:solidFill>
                  <a:srgbClr val="FF3300"/>
                </a:solidFill>
                <a:effectLst>
                  <a:outerShdw blurRad="38100" dist="38100" dir="2700000" algn="tl">
                    <a:srgbClr val="000000">
                      <a:alpha val="43137"/>
                    </a:srgbClr>
                  </a:outerShdw>
                </a:effectLst>
              </a:rPr>
              <a:t>CHILDREN ARE NOT PREPARED FOR LIFE’S UPS AND DOWNS</a:t>
            </a:r>
          </a:p>
        </p:txBody>
      </p:sp>
    </p:spTree>
    <p:extLst>
      <p:ext uri="{BB962C8B-B14F-4D97-AF65-F5344CB8AC3E}">
        <p14:creationId xmlns:p14="http://schemas.microsoft.com/office/powerpoint/2010/main" val="1355831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Paper cut out of people and a yellow ribbon&#10;&#10;Description automatically generated">
            <a:extLst>
              <a:ext uri="{FF2B5EF4-FFF2-40B4-BE49-F238E27FC236}">
                <a16:creationId xmlns:a16="http://schemas.microsoft.com/office/drawing/2014/main" id="{3718617E-7D64-2601-29EF-7D147A3EF9BE}"/>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t="15188" b="543"/>
          <a:stretch/>
        </p:blipFill>
        <p:spPr>
          <a:xfrm>
            <a:off x="-1" y="10"/>
            <a:ext cx="12192001" cy="6857990"/>
          </a:xfrm>
          <a:prstGeom prst="rect">
            <a:avLst/>
          </a:prstGeom>
        </p:spPr>
      </p:pic>
      <p:sp>
        <p:nvSpPr>
          <p:cNvPr id="2" name="Title 1">
            <a:extLst>
              <a:ext uri="{FF2B5EF4-FFF2-40B4-BE49-F238E27FC236}">
                <a16:creationId xmlns:a16="http://schemas.microsoft.com/office/drawing/2014/main" id="{899625BD-CD09-E948-98F0-7B86D2C07B23}"/>
              </a:ext>
            </a:extLst>
          </p:cNvPr>
          <p:cNvSpPr>
            <a:spLocks noGrp="1"/>
          </p:cNvSpPr>
          <p:nvPr>
            <p:ph type="title"/>
          </p:nvPr>
        </p:nvSpPr>
        <p:spPr>
          <a:xfrm>
            <a:off x="552893" y="202019"/>
            <a:ext cx="8470593" cy="547576"/>
          </a:xfrm>
        </p:spPr>
        <p:txBody>
          <a:bodyPr vert="horz" lIns="91440" tIns="45720" rIns="91440" bIns="45720" rtlCol="0" anchor="t">
            <a:normAutofit/>
          </a:bodyPr>
          <a:lstStyle/>
          <a:p>
            <a:r>
              <a:rPr lang="en-US" sz="3300" b="1">
                <a:solidFill>
                  <a:srgbClr val="FFCC00"/>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According to the CDC:</a:t>
            </a:r>
          </a:p>
        </p:txBody>
      </p:sp>
      <p:sp>
        <p:nvSpPr>
          <p:cNvPr id="5" name="Rectangle 4">
            <a:extLst>
              <a:ext uri="{FF2B5EF4-FFF2-40B4-BE49-F238E27FC236}">
                <a16:creationId xmlns:a16="http://schemas.microsoft.com/office/drawing/2014/main" id="{9B38710C-D088-F831-3D46-59CA084B4887}"/>
              </a:ext>
            </a:extLst>
          </p:cNvPr>
          <p:cNvSpPr/>
          <p:nvPr/>
        </p:nvSpPr>
        <p:spPr>
          <a:xfrm>
            <a:off x="-1" y="5283201"/>
            <a:ext cx="12192001" cy="1574790"/>
          </a:xfrm>
          <a:prstGeom prst="rect">
            <a:avLst/>
          </a:prstGeom>
          <a:solidFill>
            <a:srgbClr val="6633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latin typeface="ADLaM Display" panose="02010000000000000000" pitchFamily="2" charset="0"/>
                <a:ea typeface="ADLaM Display" panose="02010000000000000000" pitchFamily="2" charset="0"/>
                <a:cs typeface="ADLaM Display" panose="02010000000000000000" pitchFamily="2" charset="0"/>
              </a:rPr>
              <a:t>Until we teach children to FAIL and be EMOTIONALLY RESILIENT,</a:t>
            </a:r>
          </a:p>
          <a:p>
            <a:pPr algn="ctr"/>
            <a:r>
              <a:rPr lang="en-US" sz="2600">
                <a:latin typeface="ADLaM Display" panose="02010000000000000000" pitchFamily="2" charset="0"/>
                <a:ea typeface="ADLaM Display" panose="02010000000000000000" pitchFamily="2" charset="0"/>
                <a:cs typeface="ADLaM Display" panose="02010000000000000000" pitchFamily="2" charset="0"/>
              </a:rPr>
              <a:t>these shocking statistics are unlikely to improve.</a:t>
            </a:r>
          </a:p>
        </p:txBody>
      </p:sp>
      <p:sp>
        <p:nvSpPr>
          <p:cNvPr id="6" name="TextBox 5">
            <a:extLst>
              <a:ext uri="{FF2B5EF4-FFF2-40B4-BE49-F238E27FC236}">
                <a16:creationId xmlns:a16="http://schemas.microsoft.com/office/drawing/2014/main" id="{C4E9896B-A4A2-8C38-18F2-406DBF87CBC0}"/>
              </a:ext>
            </a:extLst>
          </p:cNvPr>
          <p:cNvSpPr txBox="1"/>
          <p:nvPr/>
        </p:nvSpPr>
        <p:spPr>
          <a:xfrm>
            <a:off x="549844" y="749595"/>
            <a:ext cx="7982442" cy="892552"/>
          </a:xfrm>
          <a:prstGeom prst="rect">
            <a:avLst/>
          </a:prstGeom>
          <a:noFill/>
        </p:spPr>
        <p:txBody>
          <a:bodyPr wrap="none" rtlCol="0">
            <a:spAutoFit/>
          </a:bodyPr>
          <a:lstStyle/>
          <a:p>
            <a:pPr marL="285750" indent="-285750">
              <a:buFont typeface="Arial" panose="020B0604020202020204" pitchFamily="34" charset="0"/>
              <a:buChar char="•"/>
            </a:pPr>
            <a:r>
              <a:rPr lang="en-US" sz="2600" b="1">
                <a:solidFill>
                  <a:schemeClr val="bg1"/>
                </a:solidFill>
                <a:effectLst>
                  <a:outerShdw blurRad="38100" dist="38100" dir="2700000" algn="tl">
                    <a:srgbClr val="000000">
                      <a:alpha val="43137"/>
                    </a:srgbClr>
                  </a:outerShdw>
                </a:effectLst>
              </a:rPr>
              <a:t>Suicide is the 2</a:t>
            </a:r>
            <a:r>
              <a:rPr lang="en-US" sz="2600" b="1" baseline="30000">
                <a:solidFill>
                  <a:schemeClr val="bg1"/>
                </a:solidFill>
                <a:effectLst>
                  <a:outerShdw blurRad="38100" dist="38100" dir="2700000" algn="tl">
                    <a:srgbClr val="000000">
                      <a:alpha val="43137"/>
                    </a:srgbClr>
                  </a:outerShdw>
                </a:effectLst>
              </a:rPr>
              <a:t>nd</a:t>
            </a:r>
            <a:r>
              <a:rPr lang="en-US" sz="2600" b="1">
                <a:solidFill>
                  <a:schemeClr val="bg1"/>
                </a:solidFill>
                <a:effectLst>
                  <a:outerShdw blurRad="38100" dist="38100" dir="2700000" algn="tl">
                    <a:srgbClr val="000000">
                      <a:alpha val="43137"/>
                    </a:srgbClr>
                  </a:outerShdw>
                </a:effectLst>
              </a:rPr>
              <a:t> leading cause of death for ages 10-14</a:t>
            </a:r>
          </a:p>
          <a:p>
            <a:pPr marL="285750" indent="-285750">
              <a:buFont typeface="Arial" panose="020B0604020202020204" pitchFamily="34" charset="0"/>
              <a:buChar char="•"/>
            </a:pPr>
            <a:r>
              <a:rPr lang="en-US" sz="2600" b="1">
                <a:solidFill>
                  <a:schemeClr val="bg1"/>
                </a:solidFill>
                <a:effectLst>
                  <a:outerShdw blurRad="38100" dist="38100" dir="2700000" algn="tl">
                    <a:srgbClr val="000000">
                      <a:alpha val="43137"/>
                    </a:srgbClr>
                  </a:outerShdw>
                </a:effectLst>
              </a:rPr>
              <a:t>Suicide is the 3</a:t>
            </a:r>
            <a:r>
              <a:rPr lang="en-US" sz="2600" b="1" baseline="30000">
                <a:solidFill>
                  <a:schemeClr val="bg1"/>
                </a:solidFill>
                <a:effectLst>
                  <a:outerShdw blurRad="38100" dist="38100" dir="2700000" algn="tl">
                    <a:srgbClr val="000000">
                      <a:alpha val="43137"/>
                    </a:srgbClr>
                  </a:outerShdw>
                </a:effectLst>
              </a:rPr>
              <a:t>rd</a:t>
            </a:r>
            <a:r>
              <a:rPr lang="en-US" sz="2600" b="1">
                <a:solidFill>
                  <a:schemeClr val="bg1"/>
                </a:solidFill>
                <a:effectLst>
                  <a:outerShdw blurRad="38100" dist="38100" dir="2700000" algn="tl">
                    <a:srgbClr val="000000">
                      <a:alpha val="43137"/>
                    </a:srgbClr>
                  </a:outerShdw>
                </a:effectLst>
              </a:rPr>
              <a:t> leading cause of death for ages 15-24</a:t>
            </a:r>
          </a:p>
        </p:txBody>
      </p:sp>
    </p:spTree>
    <p:extLst>
      <p:ext uri="{BB962C8B-B14F-4D97-AF65-F5344CB8AC3E}">
        <p14:creationId xmlns:p14="http://schemas.microsoft.com/office/powerpoint/2010/main" val="1074471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finger on his mouth&#10;&#10;Description automatically generated">
            <a:extLst>
              <a:ext uri="{FF2B5EF4-FFF2-40B4-BE49-F238E27FC236}">
                <a16:creationId xmlns:a16="http://schemas.microsoft.com/office/drawing/2014/main" id="{6ABA1396-51B4-BEBF-3DF4-BD75FCA96CDC}"/>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8906B70-06E7-73A2-DB6B-324C6F9E7334}"/>
              </a:ext>
            </a:extLst>
          </p:cNvPr>
          <p:cNvSpPr>
            <a:spLocks noGrp="1"/>
          </p:cNvSpPr>
          <p:nvPr>
            <p:ph type="title"/>
          </p:nvPr>
        </p:nvSpPr>
        <p:spPr>
          <a:xfrm>
            <a:off x="6075680" y="325550"/>
            <a:ext cx="5288280" cy="301201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Have you created your life based on what people said to you as a child?</a:t>
            </a:r>
          </a:p>
        </p:txBody>
      </p:sp>
      <p:sp>
        <p:nvSpPr>
          <p:cNvPr id="5" name="TextBox 4">
            <a:extLst>
              <a:ext uri="{FF2B5EF4-FFF2-40B4-BE49-F238E27FC236}">
                <a16:creationId xmlns:a16="http://schemas.microsoft.com/office/drawing/2014/main" id="{1829EE40-1A69-8190-2845-602374DF885C}"/>
              </a:ext>
            </a:extLst>
          </p:cNvPr>
          <p:cNvSpPr txBox="1"/>
          <p:nvPr/>
        </p:nvSpPr>
        <p:spPr>
          <a:xfrm>
            <a:off x="6385560" y="3780129"/>
            <a:ext cx="5074920" cy="2462213"/>
          </a:xfrm>
          <a:prstGeom prst="rect">
            <a:avLst/>
          </a:prstGeom>
          <a:noFill/>
        </p:spPr>
        <p:txBody>
          <a:bodyPr wrap="square" rtlCol="0">
            <a:spAutoFit/>
          </a:bodyPr>
          <a:lstStyle/>
          <a:p>
            <a:r>
              <a:rPr lang="en-US" sz="2200" i="1">
                <a:solidFill>
                  <a:schemeClr val="bg1"/>
                </a:solidFill>
                <a:latin typeface="Amasis MT Pro Black" panose="02040A04050005020304" pitchFamily="18" charset="0"/>
              </a:rPr>
              <a:t>How much of what was said is true?</a:t>
            </a:r>
          </a:p>
          <a:p>
            <a:endParaRPr lang="en-US" sz="2200" i="1">
              <a:solidFill>
                <a:schemeClr val="bg1"/>
              </a:solidFill>
              <a:latin typeface="Amasis MT Pro Black" panose="02040A04050005020304" pitchFamily="18" charset="0"/>
            </a:endParaRPr>
          </a:p>
          <a:p>
            <a:pPr marL="285750" indent="-285750">
              <a:buFont typeface="Arial" panose="020B0604020202020204" pitchFamily="34" charset="0"/>
              <a:buChar char="•"/>
            </a:pPr>
            <a:r>
              <a:rPr lang="en-US" sz="2200" i="1">
                <a:solidFill>
                  <a:schemeClr val="bg1"/>
                </a:solidFill>
                <a:latin typeface="Amasis MT Pro Black" panose="02040A04050005020304" pitchFamily="18" charset="0"/>
              </a:rPr>
              <a:t>What beliefs do you have that hold you back?</a:t>
            </a:r>
          </a:p>
          <a:p>
            <a:endParaRPr lang="en-US" sz="2200" i="1">
              <a:solidFill>
                <a:schemeClr val="bg1"/>
              </a:solidFill>
              <a:latin typeface="Amasis MT Pro Black" panose="02040A04050005020304" pitchFamily="18" charset="0"/>
            </a:endParaRPr>
          </a:p>
          <a:p>
            <a:pPr marL="285750" indent="-285750">
              <a:buFont typeface="Arial" panose="020B0604020202020204" pitchFamily="34" charset="0"/>
              <a:buChar char="•"/>
            </a:pPr>
            <a:r>
              <a:rPr lang="en-US" sz="2200" i="1">
                <a:solidFill>
                  <a:schemeClr val="bg1"/>
                </a:solidFill>
                <a:latin typeface="Amasis MT Pro Black" panose="02040A04050005020304" pitchFamily="18" charset="0"/>
              </a:rPr>
              <a:t>What beliefs do you have that make you shine?</a:t>
            </a:r>
          </a:p>
        </p:txBody>
      </p:sp>
    </p:spTree>
    <p:extLst>
      <p:ext uri="{BB962C8B-B14F-4D97-AF65-F5344CB8AC3E}">
        <p14:creationId xmlns:p14="http://schemas.microsoft.com/office/powerpoint/2010/main" val="10816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Arrow: Bent-Up 7">
            <a:extLst>
              <a:ext uri="{FF2B5EF4-FFF2-40B4-BE49-F238E27FC236}">
                <a16:creationId xmlns:a16="http://schemas.microsoft.com/office/drawing/2014/main" id="{A091799A-448E-C161-5468-659BBB199401}"/>
              </a:ext>
            </a:extLst>
          </p:cNvPr>
          <p:cNvSpPr/>
          <p:nvPr/>
        </p:nvSpPr>
        <p:spPr>
          <a:xfrm rot="5400000">
            <a:off x="4213580" y="3805148"/>
            <a:ext cx="764592" cy="2465832"/>
          </a:xfrm>
          <a:prstGeom prst="bentUpArrow">
            <a:avLst>
              <a:gd name="adj1" fmla="val 25000"/>
              <a:gd name="adj2" fmla="val 24371"/>
              <a:gd name="adj3" fmla="val 25000"/>
            </a:avLst>
          </a:prstGeom>
          <a:solidFill>
            <a:srgbClr val="FF88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6600"/>
              </a:highlight>
            </a:endParaRPr>
          </a:p>
        </p:txBody>
      </p:sp>
      <p:pic>
        <p:nvPicPr>
          <p:cNvPr id="4" name="Picture 3" descr="A child sitting on a chair with his hands raised&#10;&#10;Description automatically generated">
            <a:extLst>
              <a:ext uri="{FF2B5EF4-FFF2-40B4-BE49-F238E27FC236}">
                <a16:creationId xmlns:a16="http://schemas.microsoft.com/office/drawing/2014/main" id="{0276C39F-6258-46DC-6A0A-EB42E4DBF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28" y="1111504"/>
            <a:ext cx="5255695" cy="3506216"/>
          </a:xfrm>
          <a:prstGeom prst="rect">
            <a:avLst/>
          </a:prstGeom>
          <a:ln w="38100">
            <a:solidFill>
              <a:srgbClr val="FF8837"/>
            </a:solidFill>
          </a:ln>
        </p:spPr>
      </p:pic>
      <p:sp>
        <p:nvSpPr>
          <p:cNvPr id="5" name="Title 1">
            <a:extLst>
              <a:ext uri="{FF2B5EF4-FFF2-40B4-BE49-F238E27FC236}">
                <a16:creationId xmlns:a16="http://schemas.microsoft.com/office/drawing/2014/main" id="{C98D85B9-EA67-AD30-6B07-00F918A3E797}"/>
              </a:ext>
            </a:extLst>
          </p:cNvPr>
          <p:cNvSpPr>
            <a:spLocks noGrp="1"/>
          </p:cNvSpPr>
          <p:nvPr>
            <p:ph type="title"/>
          </p:nvPr>
        </p:nvSpPr>
        <p:spPr>
          <a:xfrm>
            <a:off x="6421120" y="911066"/>
            <a:ext cx="5552440" cy="1325563"/>
          </a:xfrm>
        </p:spPr>
        <p:txBody>
          <a:bodyPr>
            <a:normAutofit fontScale="90000"/>
          </a:bodyPr>
          <a:lstStyle/>
          <a:p>
            <a:r>
              <a:rPr lang="en-US" b="1">
                <a:solidFill>
                  <a:srgbClr val="FF8837"/>
                </a:solidFill>
              </a:rPr>
              <a:t>Negative Reinforcement</a:t>
            </a:r>
            <a:br>
              <a:rPr lang="en-US" b="1">
                <a:solidFill>
                  <a:srgbClr val="FF8837"/>
                </a:solidFill>
              </a:rPr>
            </a:br>
            <a:r>
              <a:rPr lang="en-US" b="1">
                <a:solidFill>
                  <a:srgbClr val="FF8837"/>
                </a:solidFill>
              </a:rPr>
              <a:t>Creates Negative Results</a:t>
            </a:r>
          </a:p>
        </p:txBody>
      </p:sp>
      <p:pic>
        <p:nvPicPr>
          <p:cNvPr id="7" name="Picture 6" descr="A group of people touching a wall&#10;&#10;Description automatically generated">
            <a:extLst>
              <a:ext uri="{FF2B5EF4-FFF2-40B4-BE49-F238E27FC236}">
                <a16:creationId xmlns:a16="http://schemas.microsoft.com/office/drawing/2014/main" id="{18F852B3-4B77-AF66-F529-A05DF0874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343" y="2342110"/>
            <a:ext cx="5552439" cy="3683756"/>
          </a:xfrm>
          <a:prstGeom prst="rect">
            <a:avLst/>
          </a:prstGeom>
          <a:ln w="38100">
            <a:solidFill>
              <a:srgbClr val="FF8837"/>
            </a:solidFill>
          </a:ln>
        </p:spPr>
      </p:pic>
    </p:spTree>
    <p:extLst>
      <p:ext uri="{BB962C8B-B14F-4D97-AF65-F5344CB8AC3E}">
        <p14:creationId xmlns:p14="http://schemas.microsoft.com/office/powerpoint/2010/main" val="898841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0123-B52A-47EF-314A-A406619A0711}"/>
              </a:ext>
            </a:extLst>
          </p:cNvPr>
          <p:cNvSpPr>
            <a:spLocks noGrp="1"/>
          </p:cNvSpPr>
          <p:nvPr>
            <p:ph type="title"/>
          </p:nvPr>
        </p:nvSpPr>
        <p:spPr>
          <a:xfrm>
            <a:off x="-81280" y="517525"/>
            <a:ext cx="12354560" cy="1057275"/>
          </a:xfrm>
          <a:noFill/>
          <a:ln w="76200">
            <a:solidFill>
              <a:srgbClr val="FF6600"/>
            </a:solidFill>
          </a:ln>
        </p:spPr>
        <p:txBody>
          <a:bodyPr>
            <a:normAutofit/>
          </a:bodyPr>
          <a:lstStyle/>
          <a:p>
            <a:r>
              <a:rPr lang="en-US" sz="5500" b="1">
                <a:solidFill>
                  <a:srgbClr val="FF6600"/>
                </a:solidFill>
              </a:rPr>
              <a:t>     INPUT determines OUTPUT</a:t>
            </a:r>
          </a:p>
        </p:txBody>
      </p:sp>
      <p:graphicFrame>
        <p:nvGraphicFramePr>
          <p:cNvPr id="3" name="Diagram 2">
            <a:extLst>
              <a:ext uri="{FF2B5EF4-FFF2-40B4-BE49-F238E27FC236}">
                <a16:creationId xmlns:a16="http://schemas.microsoft.com/office/drawing/2014/main" id="{FF5BD74F-B9C3-9EDB-687A-13A1AAA5B2E3}"/>
              </a:ext>
            </a:extLst>
          </p:cNvPr>
          <p:cNvGraphicFramePr/>
          <p:nvPr/>
        </p:nvGraphicFramePr>
        <p:xfrm>
          <a:off x="711200" y="1854200"/>
          <a:ext cx="7101840" cy="4257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883E9A42-DF6B-24DC-35BD-FECC88B232A3}"/>
              </a:ext>
            </a:extLst>
          </p:cNvPr>
          <p:cNvSpPr/>
          <p:nvPr/>
        </p:nvSpPr>
        <p:spPr>
          <a:xfrm>
            <a:off x="8011160" y="2473960"/>
            <a:ext cx="3596640" cy="3545840"/>
          </a:xfrm>
          <a:prstGeom prst="ellipse">
            <a:avLst/>
          </a:prstGeom>
          <a:solidFill>
            <a:srgbClr val="00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t>ADULTS are a combination of beliefs from positive and negative impressions where emotions are attached to the experiences.</a:t>
            </a:r>
          </a:p>
        </p:txBody>
      </p:sp>
    </p:spTree>
    <p:extLst>
      <p:ext uri="{BB962C8B-B14F-4D97-AF65-F5344CB8AC3E}">
        <p14:creationId xmlns:p14="http://schemas.microsoft.com/office/powerpoint/2010/main" val="215326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holding up paper with drawn faces&#10;&#10;Description automatically generated">
            <a:extLst>
              <a:ext uri="{FF2B5EF4-FFF2-40B4-BE49-F238E27FC236}">
                <a16:creationId xmlns:a16="http://schemas.microsoft.com/office/drawing/2014/main" id="{D846064B-F566-4207-EE9E-D75B8D5EA138}"/>
              </a:ext>
            </a:extLst>
          </p:cNvPr>
          <p:cNvPicPr>
            <a:picLocks noChangeAspect="1"/>
          </p:cNvPicPr>
          <p:nvPr/>
        </p:nvPicPr>
        <p:blipFill rotWithShape="1">
          <a:blip r:embed="rId2">
            <a:extLst>
              <a:ext uri="{28A0092B-C50C-407E-A947-70E740481C1C}">
                <a14:useLocalDpi xmlns:a14="http://schemas.microsoft.com/office/drawing/2010/main" val="0"/>
              </a:ext>
            </a:extLst>
          </a:blip>
          <a:srcRect t="144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DFADDC2-7B53-C429-EFD9-06D1450852DF}"/>
              </a:ext>
            </a:extLst>
          </p:cNvPr>
          <p:cNvSpPr txBox="1"/>
          <p:nvPr/>
        </p:nvSpPr>
        <p:spPr>
          <a:xfrm>
            <a:off x="743361" y="480224"/>
            <a:ext cx="6728124" cy="600164"/>
          </a:xfrm>
          <a:prstGeom prst="rect">
            <a:avLst/>
          </a:prstGeom>
          <a:noFill/>
        </p:spPr>
        <p:txBody>
          <a:bodyPr wrap="none" rtlCol="0">
            <a:spAutoFit/>
          </a:bodyPr>
          <a:lstStyle/>
          <a:p>
            <a:r>
              <a:rPr lang="en-US" sz="3300" b="1">
                <a:solidFill>
                  <a:schemeClr val="bg1"/>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FEELINGS are not right or wrong.</a:t>
            </a:r>
          </a:p>
        </p:txBody>
      </p:sp>
      <p:sp>
        <p:nvSpPr>
          <p:cNvPr id="3" name="TextBox 2">
            <a:extLst>
              <a:ext uri="{FF2B5EF4-FFF2-40B4-BE49-F238E27FC236}">
                <a16:creationId xmlns:a16="http://schemas.microsoft.com/office/drawing/2014/main" id="{C8704DBC-AE58-A4CB-1E7A-77C07410B6C7}"/>
              </a:ext>
            </a:extLst>
          </p:cNvPr>
          <p:cNvSpPr txBox="1"/>
          <p:nvPr/>
        </p:nvSpPr>
        <p:spPr>
          <a:xfrm>
            <a:off x="0" y="5151165"/>
            <a:ext cx="12188952" cy="1692771"/>
          </a:xfrm>
          <a:prstGeom prst="rect">
            <a:avLst/>
          </a:prstGeom>
          <a:solidFill>
            <a:srgbClr val="00664D">
              <a:alpha val="49804"/>
            </a:srgbClr>
          </a:solidFill>
        </p:spPr>
        <p:txBody>
          <a:bodyPr wrap="square" rtlCol="0">
            <a:spAutoFit/>
          </a:bodyPr>
          <a:lstStyle/>
          <a:p>
            <a:pPr algn="ctr"/>
            <a:endParaRPr lang="en-US" sz="1600">
              <a:solidFill>
                <a:schemeClr val="bg1"/>
              </a:solidFill>
              <a:effectLst>
                <a:outerShdw blurRad="38100" dist="38100" dir="2700000" algn="tl">
                  <a:srgbClr val="000000">
                    <a:alpha val="43137"/>
                  </a:srgbClr>
                </a:outerShdw>
              </a:effectLst>
            </a:endParaRPr>
          </a:p>
          <a:p>
            <a:pPr algn="ctr"/>
            <a:r>
              <a:rPr lang="en-US" sz="2200">
                <a:solidFill>
                  <a:schemeClr val="bg1"/>
                </a:solidFill>
                <a:effectLst>
                  <a:outerShdw blurRad="38100" dist="38100" dir="2700000" algn="tl">
                    <a:srgbClr val="000000">
                      <a:alpha val="43137"/>
                    </a:srgbClr>
                  </a:outerShdw>
                </a:effectLst>
              </a:rPr>
              <a:t>Teach children that their emotions are important and there are no “wrong” emotions.  </a:t>
            </a:r>
          </a:p>
          <a:p>
            <a:pPr algn="ctr"/>
            <a:r>
              <a:rPr lang="en-US" sz="2200">
                <a:solidFill>
                  <a:schemeClr val="bg1"/>
                </a:solidFill>
                <a:effectLst>
                  <a:outerShdw blurRad="38100" dist="38100" dir="2700000" algn="tl">
                    <a:srgbClr val="000000">
                      <a:alpha val="43137"/>
                    </a:srgbClr>
                  </a:outerShdw>
                </a:effectLst>
              </a:rPr>
              <a:t>Emotions are a natural reaction to circumstances.  They are what they are.  How we </a:t>
            </a:r>
          </a:p>
          <a:p>
            <a:pPr algn="ctr"/>
            <a:r>
              <a:rPr lang="en-US" sz="2200">
                <a:solidFill>
                  <a:schemeClr val="bg1"/>
                </a:solidFill>
                <a:effectLst>
                  <a:outerShdw blurRad="38100" dist="38100" dir="2700000" algn="tl">
                    <a:srgbClr val="000000">
                      <a:alpha val="43137"/>
                    </a:srgbClr>
                  </a:outerShdw>
                </a:effectLst>
              </a:rPr>
              <a:t>manage our emotions is essential to developing healthy emotions and emotional resilience.</a:t>
            </a:r>
          </a:p>
          <a:p>
            <a:pPr algn="ctr"/>
            <a:endParaRPr lang="en-US" sz="22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0870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A08F52-C1CC-AD5A-5BC8-64D4829AE432}"/>
              </a:ext>
            </a:extLst>
          </p:cNvPr>
          <p:cNvSpPr/>
          <p:nvPr/>
        </p:nvSpPr>
        <p:spPr>
          <a:xfrm>
            <a:off x="7646399" y="0"/>
            <a:ext cx="4545601" cy="686610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66A1C-F87E-D13F-7D53-B8EE5E766B14}"/>
              </a:ext>
            </a:extLst>
          </p:cNvPr>
          <p:cNvSpPr>
            <a:spLocks noGrp="1"/>
          </p:cNvSpPr>
          <p:nvPr>
            <p:ph type="title"/>
          </p:nvPr>
        </p:nvSpPr>
        <p:spPr>
          <a:xfrm>
            <a:off x="0" y="365125"/>
            <a:ext cx="7646398" cy="769015"/>
          </a:xfrm>
        </p:spPr>
        <p:txBody>
          <a:bodyPr>
            <a:normAutofit fontScale="90000"/>
          </a:bodyPr>
          <a:lstStyle/>
          <a:p>
            <a:pPr algn="ctr"/>
            <a: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ACKNOWLEDGE, DISCUSS, &amp; REDIRECT</a:t>
            </a:r>
          </a:p>
        </p:txBody>
      </p:sp>
      <p:pic>
        <p:nvPicPr>
          <p:cNvPr id="4" name="Picture 3" descr="A red and black kitchen timer&#10;&#10;Description automatically generated">
            <a:extLst>
              <a:ext uri="{FF2B5EF4-FFF2-40B4-BE49-F238E27FC236}">
                <a16:creationId xmlns:a16="http://schemas.microsoft.com/office/drawing/2014/main" id="{1F567DCC-6954-7C2B-2419-6AA5A38BF158}"/>
              </a:ext>
            </a:extLst>
          </p:cNvPr>
          <p:cNvPicPr>
            <a:picLocks noChangeAspect="1"/>
          </p:cNvPicPr>
          <p:nvPr/>
        </p:nvPicPr>
        <p:blipFill rotWithShape="1">
          <a:blip r:embed="rId2">
            <a:extLst>
              <a:ext uri="{28A0092B-C50C-407E-A947-70E740481C1C}">
                <a14:useLocalDpi xmlns:a14="http://schemas.microsoft.com/office/drawing/2010/main" val="0"/>
              </a:ext>
            </a:extLst>
          </a:blip>
          <a:srcRect l="24859" t="22325" r="22604" b="20414"/>
          <a:stretch/>
        </p:blipFill>
        <p:spPr>
          <a:xfrm>
            <a:off x="8338134" y="320457"/>
            <a:ext cx="3162130" cy="2890792"/>
          </a:xfrm>
          <a:prstGeom prst="rect">
            <a:avLst/>
          </a:prstGeom>
        </p:spPr>
      </p:pic>
      <p:sp>
        <p:nvSpPr>
          <p:cNvPr id="7" name="TextBox 6">
            <a:extLst>
              <a:ext uri="{FF2B5EF4-FFF2-40B4-BE49-F238E27FC236}">
                <a16:creationId xmlns:a16="http://schemas.microsoft.com/office/drawing/2014/main" id="{7D70A6EF-C007-CAB0-A153-BC190BC3FAB8}"/>
              </a:ext>
            </a:extLst>
          </p:cNvPr>
          <p:cNvSpPr txBox="1"/>
          <p:nvPr/>
        </p:nvSpPr>
        <p:spPr>
          <a:xfrm>
            <a:off x="8333774" y="3429000"/>
            <a:ext cx="3488113" cy="3108543"/>
          </a:xfrm>
          <a:prstGeom prst="rect">
            <a:avLst/>
          </a:prstGeom>
          <a:noFill/>
        </p:spPr>
        <p:txBody>
          <a:bodyPr wrap="square">
            <a:spAutoFit/>
          </a:bodyPr>
          <a:lstStyle/>
          <a:p>
            <a:pPr>
              <a:spcBef>
                <a:spcPts val="600"/>
              </a:spcBef>
              <a:spcAft>
                <a:spcPts val="600"/>
              </a:spcAft>
            </a:pPr>
            <a:r>
              <a:rPr lang="en-US" sz="2200" kern="100">
                <a:latin typeface="Calibri" panose="020F0502020204030204" pitchFamily="34" charset="0"/>
                <a:ea typeface="Calibri" panose="020F0502020204030204" pitchFamily="34" charset="0"/>
                <a:cs typeface="Times New Roman" panose="02020603050405020304" pitchFamily="18" charset="0"/>
              </a:rPr>
              <a:t>CHILD:  </a:t>
            </a:r>
            <a:r>
              <a:rPr lang="en-US" sz="2200" i="1" kern="100">
                <a:latin typeface="Calibri" panose="020F0502020204030204" pitchFamily="34" charset="0"/>
                <a:ea typeface="Calibri" panose="020F0502020204030204" pitchFamily="34" charset="0"/>
                <a:cs typeface="Times New Roman" panose="02020603050405020304" pitchFamily="18" charset="0"/>
              </a:rPr>
              <a:t>I’m really angry! </a:t>
            </a:r>
          </a:p>
          <a:p>
            <a:pPr>
              <a:spcBef>
                <a:spcPts val="600"/>
              </a:spcBef>
              <a:spcAft>
                <a:spcPts val="600"/>
              </a:spcAft>
            </a:pPr>
            <a:r>
              <a:rPr lang="en-US" sz="2200" kern="100">
                <a:latin typeface="Calibri" panose="020F0502020204030204" pitchFamily="34" charset="0"/>
                <a:ea typeface="Calibri" panose="020F0502020204030204" pitchFamily="34" charset="0"/>
                <a:cs typeface="Times New Roman" panose="02020603050405020304" pitchFamily="18" charset="0"/>
              </a:rPr>
              <a:t>PARENT:  </a:t>
            </a:r>
            <a:r>
              <a:rPr lang="en-US" sz="2200" i="1" kern="100">
                <a:latin typeface="Calibri" panose="020F0502020204030204" pitchFamily="34" charset="0"/>
                <a:ea typeface="Calibri" panose="020F0502020204030204" pitchFamily="34" charset="0"/>
                <a:cs typeface="Times New Roman" panose="02020603050405020304" pitchFamily="18" charset="0"/>
              </a:rPr>
              <a:t>I understand why you feel that way. If Johnny made you that angry, let’s not give him more than two minutes of your day. OK?</a:t>
            </a:r>
          </a:p>
          <a:p>
            <a:pPr>
              <a:spcBef>
                <a:spcPts val="600"/>
              </a:spcBef>
              <a:spcAft>
                <a:spcPts val="600"/>
              </a:spcAft>
            </a:pPr>
            <a:r>
              <a:rPr lang="en-US" sz="2200" kern="100">
                <a:latin typeface="Calibri" panose="020F0502020204030204" pitchFamily="34" charset="0"/>
                <a:ea typeface="Calibri" panose="020F0502020204030204" pitchFamily="34" charset="0"/>
                <a:cs typeface="Times New Roman" panose="02020603050405020304" pitchFamily="18" charset="0"/>
              </a:rPr>
              <a:t>CHILD:  </a:t>
            </a:r>
            <a:r>
              <a:rPr lang="en-US" sz="2200" i="1" kern="100">
                <a:latin typeface="Calibri" panose="020F0502020204030204" pitchFamily="34" charset="0"/>
                <a:ea typeface="Calibri" panose="020F0502020204030204" pitchFamily="34" charset="0"/>
                <a:cs typeface="Times New Roman" panose="02020603050405020304" pitchFamily="18" charset="0"/>
              </a:rPr>
              <a:t>OK, I’m will be really mad for two minutes!</a:t>
            </a:r>
          </a:p>
        </p:txBody>
      </p:sp>
      <p:sp>
        <p:nvSpPr>
          <p:cNvPr id="3" name="TextBox 2">
            <a:extLst>
              <a:ext uri="{FF2B5EF4-FFF2-40B4-BE49-F238E27FC236}">
                <a16:creationId xmlns:a16="http://schemas.microsoft.com/office/drawing/2014/main" id="{5AC8123F-D383-A31D-B15C-D957FAC8A442}"/>
              </a:ext>
            </a:extLst>
          </p:cNvPr>
          <p:cNvSpPr txBox="1"/>
          <p:nvPr/>
        </p:nvSpPr>
        <p:spPr>
          <a:xfrm>
            <a:off x="797036" y="1610785"/>
            <a:ext cx="6237364" cy="4625753"/>
          </a:xfrm>
          <a:prstGeom prst="rect">
            <a:avLst/>
          </a:prstGeom>
          <a:noFill/>
          <a:ln>
            <a:noFill/>
          </a:ln>
        </p:spPr>
        <p:txBody>
          <a:bodyPr wrap="square">
            <a:spAutoFit/>
          </a:bodyPr>
          <a:lstStyle/>
          <a:p>
            <a:pPr>
              <a:spcAft>
                <a:spcPts val="3000"/>
              </a:spcAft>
            </a:pPr>
            <a:r>
              <a:rPr lang="en-US" sz="2200" b="1">
                <a:solidFill>
                  <a:schemeClr val="bg1"/>
                </a:solidFill>
                <a:effectLst>
                  <a:outerShdw blurRad="38100" dist="38100" dir="2700000" algn="tl">
                    <a:srgbClr val="000000">
                      <a:alpha val="43137"/>
                    </a:srgbClr>
                  </a:outerShdw>
                </a:effectLst>
              </a:rPr>
              <a:t>THIS TECHNIQUE IS FOR YOUNG CHILDREN WHO ARE STILL LEARNING ABOUT DIFFERENT EMOTIONS.</a:t>
            </a:r>
          </a:p>
          <a:p>
            <a:endParaRPr lang="en-US" sz="2200">
              <a:solidFill>
                <a:schemeClr val="bg1"/>
              </a:solidFill>
              <a:effectLst>
                <a:outerShdw blurRad="38100" dist="38100" dir="2700000" algn="tl">
                  <a:srgbClr val="000000">
                    <a:alpha val="43137"/>
                  </a:srgbClr>
                </a:outerShdw>
              </a:effectLst>
            </a:endParaRPr>
          </a:p>
          <a:p>
            <a:pPr marL="457200" indent="-457200">
              <a:lnSpc>
                <a:spcPct val="150000"/>
              </a:lnSpc>
              <a:spcAft>
                <a:spcPts val="3000"/>
              </a:spcAft>
              <a:buClr>
                <a:srgbClr val="FF8837"/>
              </a:buClr>
              <a:buSzPct val="220000"/>
              <a:buFont typeface="+mj-lt"/>
              <a:buAutoNum type="arabicPeriod"/>
            </a:pPr>
            <a:r>
              <a:rPr lang="en-US" sz="2200">
                <a:solidFill>
                  <a:schemeClr val="bg1"/>
                </a:solidFill>
                <a:effectLst>
                  <a:outerShdw blurRad="38100" dist="38100" dir="2700000" algn="tl">
                    <a:srgbClr val="000000">
                      <a:alpha val="43137"/>
                    </a:srgbClr>
                  </a:outerShdw>
                </a:effectLst>
              </a:rPr>
              <a:t> </a:t>
            </a:r>
            <a:r>
              <a:rPr lang="en-US" sz="2200" b="1">
                <a:solidFill>
                  <a:schemeClr val="bg1"/>
                </a:solidFill>
                <a:effectLst>
                  <a:outerShdw blurRad="38100" dist="38100" dir="2700000" algn="tl">
                    <a:srgbClr val="000000">
                      <a:alpha val="43137"/>
                    </a:srgbClr>
                  </a:outerShdw>
                </a:effectLst>
              </a:rPr>
              <a:t>ACKNOWLEDGE</a:t>
            </a:r>
            <a:r>
              <a:rPr lang="en-US" sz="2200">
                <a:solidFill>
                  <a:schemeClr val="bg1"/>
                </a:solidFill>
                <a:effectLst>
                  <a:outerShdw blurRad="38100" dist="38100" dir="2700000" algn="tl">
                    <a:srgbClr val="000000">
                      <a:alpha val="43137"/>
                    </a:srgbClr>
                  </a:outerShdw>
                </a:effectLst>
              </a:rPr>
              <a:t> the natural feeling/emotion. </a:t>
            </a:r>
          </a:p>
          <a:p>
            <a:pPr marL="457200" indent="-457200">
              <a:lnSpc>
                <a:spcPct val="150000"/>
              </a:lnSpc>
              <a:spcAft>
                <a:spcPts val="3000"/>
              </a:spcAft>
              <a:buClr>
                <a:srgbClr val="FF8837"/>
              </a:buClr>
              <a:buSzPct val="220000"/>
              <a:buFont typeface="+mj-lt"/>
              <a:buAutoNum type="arabicPeriod"/>
            </a:pPr>
            <a:r>
              <a:rPr lang="en-US" sz="2200">
                <a:solidFill>
                  <a:schemeClr val="bg1"/>
                </a:solidFill>
                <a:effectLst>
                  <a:outerShdw blurRad="38100" dist="38100" dir="2700000" algn="tl">
                    <a:srgbClr val="000000">
                      <a:alpha val="43137"/>
                    </a:srgbClr>
                  </a:outerShdw>
                </a:effectLst>
              </a:rPr>
              <a:t> </a:t>
            </a:r>
            <a:r>
              <a:rPr lang="en-US" sz="2200" b="1">
                <a:solidFill>
                  <a:schemeClr val="bg1"/>
                </a:solidFill>
                <a:effectLst>
                  <a:outerShdw blurRad="38100" dist="38100" dir="2700000" algn="tl">
                    <a:srgbClr val="000000">
                      <a:alpha val="43137"/>
                    </a:srgbClr>
                  </a:outerShdw>
                </a:effectLst>
              </a:rPr>
              <a:t>DISCUSS</a:t>
            </a:r>
            <a:r>
              <a:rPr lang="en-US" sz="2200">
                <a:solidFill>
                  <a:schemeClr val="bg1"/>
                </a:solidFill>
                <a:effectLst>
                  <a:outerShdw blurRad="38100" dist="38100" dir="2700000" algn="tl">
                    <a:srgbClr val="000000">
                      <a:alpha val="43137"/>
                    </a:srgbClr>
                  </a:outerShdw>
                </a:effectLst>
              </a:rPr>
              <a:t> why your child feels that way. </a:t>
            </a:r>
          </a:p>
          <a:p>
            <a:pPr marL="457200" indent="-457200">
              <a:lnSpc>
                <a:spcPct val="150000"/>
              </a:lnSpc>
              <a:spcAft>
                <a:spcPts val="3000"/>
              </a:spcAft>
              <a:buClr>
                <a:srgbClr val="FF8837"/>
              </a:buClr>
              <a:buSzPct val="220000"/>
              <a:buFont typeface="+mj-lt"/>
              <a:buAutoNum type="arabicPeriod"/>
            </a:pPr>
            <a:r>
              <a:rPr lang="en-US" sz="2200">
                <a:solidFill>
                  <a:schemeClr val="bg1"/>
                </a:solidFill>
                <a:effectLst>
                  <a:outerShdw blurRad="38100" dist="38100" dir="2700000" algn="tl">
                    <a:srgbClr val="000000">
                      <a:alpha val="43137"/>
                    </a:srgbClr>
                  </a:outerShdw>
                </a:effectLst>
              </a:rPr>
              <a:t> </a:t>
            </a:r>
            <a:r>
              <a:rPr lang="en-US" sz="2200" b="1">
                <a:solidFill>
                  <a:schemeClr val="bg1"/>
                </a:solidFill>
                <a:effectLst>
                  <a:outerShdw blurRad="38100" dist="38100" dir="2700000" algn="tl">
                    <a:srgbClr val="000000">
                      <a:alpha val="43137"/>
                    </a:srgbClr>
                  </a:outerShdw>
                </a:effectLst>
              </a:rPr>
              <a:t>REDIRECT</a:t>
            </a:r>
            <a:r>
              <a:rPr lang="en-US" sz="2200">
                <a:solidFill>
                  <a:schemeClr val="bg1"/>
                </a:solidFill>
                <a:effectLst>
                  <a:outerShdw blurRad="38100" dist="38100" dir="2700000" algn="tl">
                    <a:srgbClr val="000000">
                      <a:alpha val="43137"/>
                    </a:srgbClr>
                  </a:outerShdw>
                </a:effectLst>
              </a:rPr>
              <a:t> to a more positive feeling.</a:t>
            </a:r>
          </a:p>
          <a:p>
            <a:pPr marL="457200" indent="-457200">
              <a:lnSpc>
                <a:spcPct val="150000"/>
              </a:lnSpc>
              <a:spcAft>
                <a:spcPts val="3000"/>
              </a:spcAft>
              <a:buClr>
                <a:srgbClr val="FF8837"/>
              </a:buClr>
              <a:buSzPct val="220000"/>
              <a:buFont typeface="+mj-lt"/>
              <a:buAutoNum type="arabicPeriod"/>
            </a:pPr>
            <a:r>
              <a:rPr lang="en-US" sz="2200">
                <a:solidFill>
                  <a:schemeClr val="bg1"/>
                </a:solidFill>
                <a:effectLst>
                  <a:outerShdw blurRad="38100" dist="38100" dir="2700000" algn="tl">
                    <a:srgbClr val="000000">
                      <a:alpha val="43137"/>
                    </a:srgbClr>
                  </a:outerShdw>
                </a:effectLst>
              </a:rPr>
              <a:t> </a:t>
            </a:r>
            <a:r>
              <a:rPr lang="en-US" sz="2200" b="1">
                <a:solidFill>
                  <a:schemeClr val="bg1"/>
                </a:solidFill>
                <a:effectLst>
                  <a:outerShdw blurRad="38100" dist="38100" dir="2700000" algn="tl">
                    <a:srgbClr val="000000">
                      <a:alpha val="43137"/>
                    </a:srgbClr>
                  </a:outerShdw>
                </a:effectLst>
              </a:rPr>
              <a:t>CELEBRATE</a:t>
            </a:r>
            <a:r>
              <a:rPr lang="en-US" sz="2200">
                <a:solidFill>
                  <a:schemeClr val="bg1"/>
                </a:solidFill>
                <a:effectLst>
                  <a:outerShdw blurRad="38100" dist="38100" dir="2700000" algn="tl">
                    <a:srgbClr val="000000">
                      <a:alpha val="43137"/>
                    </a:srgbClr>
                  </a:outerShdw>
                </a:effectLst>
              </a:rPr>
              <a:t> the new positive feeling!</a:t>
            </a:r>
          </a:p>
        </p:txBody>
      </p:sp>
    </p:spTree>
    <p:extLst>
      <p:ext uri="{BB962C8B-B14F-4D97-AF65-F5344CB8AC3E}">
        <p14:creationId xmlns:p14="http://schemas.microsoft.com/office/powerpoint/2010/main" val="2603852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a child sitting on a couch&#10;&#10;Description automatically generated">
            <a:extLst>
              <a:ext uri="{FF2B5EF4-FFF2-40B4-BE49-F238E27FC236}">
                <a16:creationId xmlns:a16="http://schemas.microsoft.com/office/drawing/2014/main" id="{03D346C0-0581-F244-3AC9-223F2F4AB4E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5759" t="6309" b="16077"/>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1BC986C0-BB36-A400-3B54-E05C16535355}"/>
              </a:ext>
            </a:extLst>
          </p:cNvPr>
          <p:cNvSpPr>
            <a:spLocks noGrp="1"/>
          </p:cNvSpPr>
          <p:nvPr>
            <p:ph type="title"/>
          </p:nvPr>
        </p:nvSpPr>
        <p:spPr>
          <a:xfrm>
            <a:off x="838200" y="525195"/>
            <a:ext cx="9123680" cy="1227405"/>
          </a:xfrm>
        </p:spPr>
        <p:txBody>
          <a:bodyPr vert="horz" lIns="91440" tIns="45720" rIns="91440" bIns="45720" rtlCol="0" anchor="t">
            <a:normAutofit fontScale="90000"/>
          </a:bodyPr>
          <a:lstStyle/>
          <a:p>
            <a:r>
              <a:rPr lang="en-US" sz="4000">
                <a:solidFill>
                  <a:srgbClr val="FFFFFF"/>
                </a:solidFill>
                <a:latin typeface="ADLaM Display" panose="02010000000000000000" pitchFamily="2" charset="0"/>
                <a:ea typeface="ADLaM Display" panose="02010000000000000000" pitchFamily="2" charset="0"/>
                <a:cs typeface="ADLaM Display" panose="02010000000000000000" pitchFamily="2" charset="0"/>
              </a:rPr>
              <a:t>PRACTICE ACKNOWLEDGE, DISCUSS, AND REDIRECT WITH YOUR CHILDREN</a:t>
            </a:r>
          </a:p>
        </p:txBody>
      </p:sp>
      <p:sp>
        <p:nvSpPr>
          <p:cNvPr id="5" name="TextBox 4">
            <a:extLst>
              <a:ext uri="{FF2B5EF4-FFF2-40B4-BE49-F238E27FC236}">
                <a16:creationId xmlns:a16="http://schemas.microsoft.com/office/drawing/2014/main" id="{DE863DBF-DD19-5C28-D27F-F27E62BEF542}"/>
              </a:ext>
            </a:extLst>
          </p:cNvPr>
          <p:cNvSpPr txBox="1"/>
          <p:nvPr/>
        </p:nvSpPr>
        <p:spPr>
          <a:xfrm>
            <a:off x="777600" y="2611060"/>
            <a:ext cx="10576800" cy="3897740"/>
          </a:xfrm>
          <a:prstGeom prst="rect">
            <a:avLst/>
          </a:prstGeom>
          <a:solidFill>
            <a:srgbClr val="5B635C">
              <a:alpha val="30196"/>
            </a:srgbClr>
          </a:solidFill>
          <a:ln>
            <a:noFill/>
          </a:ln>
        </p:spPr>
        <p:txBody>
          <a:bodyPr vert="horz" lIns="91440" tIns="45720" rIns="91440" bIns="45720" rtlCol="0">
            <a:noAutofit/>
          </a:bodyPr>
          <a:lstStyle/>
          <a:p>
            <a:pPr marL="400050" indent="-342900">
              <a:lnSpc>
                <a:spcPct val="90000"/>
              </a:lnSpc>
              <a:spcAft>
                <a:spcPts val="600"/>
              </a:spcAft>
              <a:buFont typeface="+mj-lt"/>
              <a:buAutoNum type="arabicPeriod"/>
            </a:pPr>
            <a:r>
              <a:rPr lang="en-US" sz="1600">
                <a:solidFill>
                  <a:srgbClr val="FFFFFF"/>
                </a:solidFill>
                <a:effectLst/>
              </a:rPr>
              <a:t>Practice this with young children </a:t>
            </a:r>
            <a:r>
              <a:rPr lang="en-US" sz="1600">
                <a:solidFill>
                  <a:srgbClr val="FFFFFF"/>
                </a:solidFill>
              </a:rPr>
              <a:t>who feel</a:t>
            </a:r>
            <a:r>
              <a:rPr lang="en-US" sz="1600">
                <a:solidFill>
                  <a:srgbClr val="FFFFFF"/>
                </a:solidFill>
                <a:effectLst/>
              </a:rPr>
              <a:t> negative emotional reactions like “angry” and “sad.”</a:t>
            </a:r>
          </a:p>
          <a:p>
            <a:pPr marL="400050" indent="-342900">
              <a:lnSpc>
                <a:spcPct val="90000"/>
              </a:lnSpc>
              <a:spcAft>
                <a:spcPts val="600"/>
              </a:spcAft>
              <a:buFont typeface="+mj-lt"/>
              <a:buAutoNum type="arabicPeriod"/>
            </a:pPr>
            <a:r>
              <a:rPr lang="en-US" sz="1600">
                <a:solidFill>
                  <a:srgbClr val="FFFFFF"/>
                </a:solidFill>
                <a:effectLst/>
              </a:rPr>
              <a:t>Identify the name of the emotion so your child learns to identify the emotion. Have a conversation about that emotion so that your child and you both understand what the feeling is. </a:t>
            </a:r>
            <a:r>
              <a:rPr lang="en-US" sz="1600">
                <a:solidFill>
                  <a:srgbClr val="FFFFFF"/>
                </a:solidFill>
              </a:rPr>
              <a:t>Y</a:t>
            </a:r>
            <a:r>
              <a:rPr lang="en-US" sz="1600">
                <a:solidFill>
                  <a:srgbClr val="FFFFFF"/>
                </a:solidFill>
                <a:effectLst/>
              </a:rPr>
              <a:t>ou may find your child feeling more than one emotion in this conversation. Focus on the strongest emotion for the exercise.</a:t>
            </a:r>
          </a:p>
          <a:p>
            <a:pPr marL="400050" indent="-342900">
              <a:lnSpc>
                <a:spcPct val="90000"/>
              </a:lnSpc>
              <a:spcAft>
                <a:spcPts val="600"/>
              </a:spcAft>
              <a:buFont typeface="+mj-lt"/>
              <a:buAutoNum type="arabicPeriod"/>
            </a:pPr>
            <a:r>
              <a:rPr lang="en-US" sz="1600">
                <a:solidFill>
                  <a:srgbClr val="FFFFFF"/>
                </a:solidFill>
                <a:effectLst/>
              </a:rPr>
              <a:t>Identify the emotion as a “negative” emotion with no judgment of it. A negative emotion feels sad or bad.</a:t>
            </a:r>
          </a:p>
          <a:p>
            <a:pPr marL="400050" indent="-342900">
              <a:lnSpc>
                <a:spcPct val="90000"/>
              </a:lnSpc>
              <a:spcAft>
                <a:spcPts val="600"/>
              </a:spcAft>
              <a:buFont typeface="+mj-lt"/>
              <a:buAutoNum type="arabicPeriod"/>
            </a:pPr>
            <a:r>
              <a:rPr lang="en-US" sz="1600">
                <a:solidFill>
                  <a:srgbClr val="FFFFFF"/>
                </a:solidFill>
              </a:rPr>
              <a:t>Acknowledge that the emotion is okay and give a time limit for them to feel it by saying something like, </a:t>
            </a:r>
            <a:r>
              <a:rPr lang="en-US" sz="1600" i="1">
                <a:solidFill>
                  <a:srgbClr val="FFFFFF"/>
                </a:solidFill>
              </a:rPr>
              <a:t>“It is fine to be angry, so you can feel that for two minutes, and then we are going to move on.”  </a:t>
            </a:r>
          </a:p>
          <a:p>
            <a:pPr marL="400050" indent="-342900">
              <a:lnSpc>
                <a:spcPct val="90000"/>
              </a:lnSpc>
              <a:spcAft>
                <a:spcPts val="600"/>
              </a:spcAft>
              <a:buFont typeface="+mj-lt"/>
              <a:buAutoNum type="arabicPeriod"/>
            </a:pPr>
            <a:r>
              <a:rPr lang="en-US" sz="1600">
                <a:solidFill>
                  <a:srgbClr val="FFFFFF"/>
                </a:solidFill>
              </a:rPr>
              <a:t>Set the timer for an agreed amount of time (2-4 minutes) and encourage the child to fully feel the emotion for the entire time like </a:t>
            </a:r>
            <a:r>
              <a:rPr lang="en-US" sz="1600" i="1">
                <a:solidFill>
                  <a:srgbClr val="FFFFFF"/>
                </a:solidFill>
              </a:rPr>
              <a:t>“Now, feel angry at Johnny for this whole time, then we will let it go!”</a:t>
            </a:r>
            <a:r>
              <a:rPr lang="en-US" sz="1600">
                <a:solidFill>
                  <a:srgbClr val="FFFFFF"/>
                </a:solidFill>
              </a:rPr>
              <a:t>  Do not interrupt this process for any reason – this is a short time and the emotion is acknowledged as valid.</a:t>
            </a:r>
          </a:p>
          <a:p>
            <a:pPr marL="400050" indent="-342900">
              <a:lnSpc>
                <a:spcPct val="90000"/>
              </a:lnSpc>
              <a:spcAft>
                <a:spcPts val="600"/>
              </a:spcAft>
              <a:buFont typeface="+mj-lt"/>
              <a:buAutoNum type="arabicPeriod"/>
            </a:pPr>
            <a:r>
              <a:rPr lang="en-US" sz="1600">
                <a:solidFill>
                  <a:srgbClr val="FFFFFF"/>
                </a:solidFill>
                <a:effectLst/>
              </a:rPr>
              <a:t>When the time is completed, ask the child which “good” emotion they </a:t>
            </a:r>
            <a:r>
              <a:rPr lang="en-US" sz="1600">
                <a:solidFill>
                  <a:srgbClr val="FFFFFF"/>
                </a:solidFill>
              </a:rPr>
              <a:t>want to feel now.  At the beginning of this learning experience, you may need to suggest one like “forgiving” or “loving.” </a:t>
            </a:r>
          </a:p>
          <a:p>
            <a:pPr marL="400050" indent="-342900">
              <a:lnSpc>
                <a:spcPct val="90000"/>
              </a:lnSpc>
              <a:spcAft>
                <a:spcPts val="600"/>
              </a:spcAft>
              <a:buFont typeface="+mj-lt"/>
              <a:buAutoNum type="arabicPeriod"/>
            </a:pPr>
            <a:r>
              <a:rPr lang="en-US" sz="1600">
                <a:solidFill>
                  <a:srgbClr val="FFFFFF"/>
                </a:solidFill>
                <a:effectLst/>
              </a:rPr>
              <a:t>Once the child chooses the positive emotion, reinforce it by having the child (or you) write </a:t>
            </a:r>
            <a:r>
              <a:rPr lang="en-US" sz="1600" i="1">
                <a:solidFill>
                  <a:srgbClr val="FFFFFF"/>
                </a:solidFill>
                <a:effectLst/>
              </a:rPr>
              <a:t>“I AM FORGIVING” </a:t>
            </a:r>
            <a:r>
              <a:rPr lang="en-US" sz="1600">
                <a:solidFill>
                  <a:srgbClr val="FFFFFF"/>
                </a:solidFill>
                <a:effectLst/>
              </a:rPr>
              <a:t>on the whiteboard or chalk</a:t>
            </a:r>
            <a:r>
              <a:rPr lang="en-US" sz="1600">
                <a:solidFill>
                  <a:srgbClr val="FFFFFF"/>
                </a:solidFill>
              </a:rPr>
              <a:t>board.  If this emotion corresponds to a sticker or wearable button, place it on the child’s clothing to wear for the day.</a:t>
            </a:r>
            <a:endParaRPr lang="en-US" sz="1600" b="1">
              <a:solidFill>
                <a:srgbClr val="FFFFFF"/>
              </a:solidFill>
            </a:endParaRPr>
          </a:p>
        </p:txBody>
      </p:sp>
    </p:spTree>
    <p:extLst>
      <p:ext uri="{BB962C8B-B14F-4D97-AF65-F5344CB8AC3E}">
        <p14:creationId xmlns:p14="http://schemas.microsoft.com/office/powerpoint/2010/main" val="1119826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child giving each other a high five&#10;&#10;Description automatically generated">
            <a:extLst>
              <a:ext uri="{FF2B5EF4-FFF2-40B4-BE49-F238E27FC236}">
                <a16:creationId xmlns:a16="http://schemas.microsoft.com/office/drawing/2014/main" id="{641957F8-4387-B518-C43F-2FCB58BDD848}"/>
              </a:ext>
            </a:extLst>
          </p:cNvPr>
          <p:cNvPicPr>
            <a:picLocks noChangeAspect="1"/>
          </p:cNvPicPr>
          <p:nvPr/>
        </p:nvPicPr>
        <p:blipFill rotWithShape="1">
          <a:blip r:embed="rId2">
            <a:extLst>
              <a:ext uri="{28A0092B-C50C-407E-A947-70E740481C1C}">
                <a14:useLocalDpi xmlns:a14="http://schemas.microsoft.com/office/drawing/2010/main" val="0"/>
              </a:ext>
            </a:extLst>
          </a:blip>
          <a:srcRect l="29133" t="10035" r="20452" b="3713"/>
          <a:stretch/>
        </p:blipFill>
        <p:spPr>
          <a:xfrm>
            <a:off x="1" y="14410"/>
            <a:ext cx="6005512" cy="6857990"/>
          </a:xfrm>
          <a:prstGeom prst="rect">
            <a:avLst/>
          </a:prstGeom>
        </p:spPr>
      </p:pic>
      <p:sp>
        <p:nvSpPr>
          <p:cNvPr id="5" name="Title 1">
            <a:extLst>
              <a:ext uri="{FF2B5EF4-FFF2-40B4-BE49-F238E27FC236}">
                <a16:creationId xmlns:a16="http://schemas.microsoft.com/office/drawing/2014/main" id="{061927A3-F286-B985-C6F3-22283E30F5F3}"/>
              </a:ext>
            </a:extLst>
          </p:cNvPr>
          <p:cNvSpPr>
            <a:spLocks noGrp="1"/>
          </p:cNvSpPr>
          <p:nvPr>
            <p:ph type="title"/>
          </p:nvPr>
        </p:nvSpPr>
        <p:spPr>
          <a:xfrm>
            <a:off x="6005514" y="516325"/>
            <a:ext cx="6183438" cy="1010075"/>
          </a:xfrm>
        </p:spPr>
        <p:txBody>
          <a:bodyPr>
            <a:normAutofit/>
          </a:bodyPr>
          <a:lstStyle/>
          <a:p>
            <a:pPr algn="ctr"/>
            <a: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INTERRUPT, REPLACE,</a:t>
            </a:r>
            <a:b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br>
            <a: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AND CELEBRATE</a:t>
            </a:r>
          </a:p>
        </p:txBody>
      </p:sp>
      <p:sp>
        <p:nvSpPr>
          <p:cNvPr id="6" name="TextBox 5">
            <a:extLst>
              <a:ext uri="{FF2B5EF4-FFF2-40B4-BE49-F238E27FC236}">
                <a16:creationId xmlns:a16="http://schemas.microsoft.com/office/drawing/2014/main" id="{EC6E1BC6-2CD9-053C-FC3A-097A60BD2873}"/>
              </a:ext>
            </a:extLst>
          </p:cNvPr>
          <p:cNvSpPr txBox="1"/>
          <p:nvPr/>
        </p:nvSpPr>
        <p:spPr>
          <a:xfrm>
            <a:off x="6499436" y="1884385"/>
            <a:ext cx="5229364" cy="4293483"/>
          </a:xfrm>
          <a:prstGeom prst="rect">
            <a:avLst/>
          </a:prstGeom>
          <a:noFill/>
          <a:ln>
            <a:noFill/>
          </a:ln>
        </p:spPr>
        <p:txBody>
          <a:bodyPr wrap="square">
            <a:spAutoFit/>
          </a:bodyPr>
          <a:lstStyle/>
          <a:p>
            <a:pPr>
              <a:spcAft>
                <a:spcPts val="3000"/>
              </a:spcAft>
            </a:pPr>
            <a:r>
              <a:rPr lang="en-US" sz="2200" b="1"/>
              <a:t>THIS TECHNIQUE IS FOR OLDER CHILDREN WHO ALREADY UNDERSTAND DIFFERENT EMOTIONS.</a:t>
            </a:r>
          </a:p>
          <a:p>
            <a:endParaRPr lang="en-US" sz="2200"/>
          </a:p>
          <a:p>
            <a:pPr marL="457200" indent="-457200">
              <a:spcAft>
                <a:spcPts val="3000"/>
              </a:spcAft>
              <a:buClr>
                <a:srgbClr val="FF8837"/>
              </a:buClr>
              <a:buSzPct val="220000"/>
              <a:buFont typeface="+mj-lt"/>
              <a:buAutoNum type="arabicPeriod"/>
            </a:pPr>
            <a:r>
              <a:rPr lang="en-US" sz="2200"/>
              <a:t> </a:t>
            </a:r>
            <a:r>
              <a:rPr lang="en-US" sz="2200" b="1"/>
              <a:t>INTERRUPT</a:t>
            </a:r>
            <a:r>
              <a:rPr lang="en-US" sz="2200"/>
              <a:t> the negative emotional feeling by jumping up, yelling, or by doing something physically dramatic. </a:t>
            </a:r>
          </a:p>
          <a:p>
            <a:pPr marL="457200" indent="-457200">
              <a:spcAft>
                <a:spcPts val="3000"/>
              </a:spcAft>
              <a:buClr>
                <a:srgbClr val="FF8837"/>
              </a:buClr>
              <a:buSzPct val="220000"/>
              <a:buFont typeface="+mj-lt"/>
              <a:buAutoNum type="arabicPeriod"/>
            </a:pPr>
            <a:r>
              <a:rPr lang="en-US" sz="2200"/>
              <a:t> </a:t>
            </a:r>
            <a:r>
              <a:rPr lang="en-US" sz="2200" b="1"/>
              <a:t>REPLACE </a:t>
            </a:r>
            <a:r>
              <a:rPr lang="en-US" sz="2200"/>
              <a:t>with a positive feeling.</a:t>
            </a:r>
          </a:p>
          <a:p>
            <a:pPr marL="457200" indent="-457200">
              <a:spcAft>
                <a:spcPts val="3000"/>
              </a:spcAft>
              <a:buClr>
                <a:srgbClr val="FF8837"/>
              </a:buClr>
              <a:buSzPct val="220000"/>
              <a:buFont typeface="+mj-lt"/>
              <a:buAutoNum type="arabicPeriod"/>
            </a:pPr>
            <a:r>
              <a:rPr lang="en-US" sz="2200"/>
              <a:t> </a:t>
            </a:r>
            <a:r>
              <a:rPr lang="en-US" sz="2200" b="1"/>
              <a:t>CELEBRATE</a:t>
            </a:r>
            <a:r>
              <a:rPr lang="en-US" sz="2200"/>
              <a:t> the new positive emotion!</a:t>
            </a:r>
          </a:p>
        </p:txBody>
      </p:sp>
      <p:sp>
        <p:nvSpPr>
          <p:cNvPr id="7" name="TextBox 6">
            <a:extLst>
              <a:ext uri="{FF2B5EF4-FFF2-40B4-BE49-F238E27FC236}">
                <a16:creationId xmlns:a16="http://schemas.microsoft.com/office/drawing/2014/main" id="{D0ECC561-4996-36E3-96DC-1F0A159C5EBA}"/>
              </a:ext>
            </a:extLst>
          </p:cNvPr>
          <p:cNvSpPr txBox="1"/>
          <p:nvPr/>
        </p:nvSpPr>
        <p:spPr>
          <a:xfrm>
            <a:off x="367200" y="5018400"/>
            <a:ext cx="5248800" cy="1538883"/>
          </a:xfrm>
          <a:prstGeom prst="rect">
            <a:avLst/>
          </a:prstGeom>
          <a:solidFill>
            <a:srgbClr val="767171">
              <a:alpha val="50196"/>
            </a:srgbClr>
          </a:solidFill>
        </p:spPr>
        <p:txBody>
          <a:bodyPr wrap="square" rtlCol="0">
            <a:spAutoFit/>
          </a:bodyPr>
          <a:lstStyle/>
          <a:p>
            <a:r>
              <a:rPr lang="en-US" sz="2200" b="1">
                <a:solidFill>
                  <a:schemeClr val="bg1"/>
                </a:solidFill>
                <a:effectLst>
                  <a:outerShdw blurRad="38100" dist="38100" dir="2700000" algn="tl">
                    <a:srgbClr val="000000">
                      <a:alpha val="43137"/>
                    </a:srgbClr>
                  </a:outerShdw>
                </a:effectLst>
              </a:rPr>
              <a:t>TIPS:  </a:t>
            </a:r>
          </a:p>
          <a:p>
            <a:pPr marL="342900" indent="-342900">
              <a:buFont typeface="+mj-lt"/>
              <a:buAutoNum type="arabicPeriod"/>
            </a:pPr>
            <a:r>
              <a:rPr lang="en-US" b="1">
                <a:solidFill>
                  <a:schemeClr val="bg1"/>
                </a:solidFill>
                <a:effectLst>
                  <a:outerShdw blurRad="38100" dist="38100" dir="2700000" algn="tl">
                    <a:srgbClr val="000000">
                      <a:alpha val="43137"/>
                    </a:srgbClr>
                  </a:outerShdw>
                </a:effectLst>
              </a:rPr>
              <a:t>Practice this 5 times for each bad emotion you feel.</a:t>
            </a:r>
          </a:p>
          <a:p>
            <a:pPr marL="342900" indent="-342900">
              <a:buFont typeface="+mj-lt"/>
              <a:buAutoNum type="arabicPeriod"/>
            </a:pPr>
            <a:r>
              <a:rPr lang="en-US" b="1">
                <a:solidFill>
                  <a:schemeClr val="bg1"/>
                </a:solidFill>
                <a:effectLst>
                  <a:outerShdw blurRad="38100" dist="38100" dir="2700000" algn="tl">
                    <a:srgbClr val="000000">
                      <a:alpha val="43137"/>
                    </a:srgbClr>
                  </a:outerShdw>
                </a:effectLst>
              </a:rPr>
              <a:t>Practice this ON PURPOSE to train your emotional reactions! </a:t>
            </a:r>
            <a:r>
              <a:rPr lang="en-US">
                <a:solidFill>
                  <a:schemeClr val="bg1"/>
                </a:solidFill>
                <a:effectLst>
                  <a:outerShdw blurRad="38100" dist="38100" dir="2700000" algn="tl">
                    <a:srgbClr val="000000">
                      <a:alpha val="43137"/>
                    </a:srgbClr>
                  </a:outerShdw>
                </a:effectLst>
              </a:rPr>
              <a:t>(feel bad, interrupt, replace, celebrate)</a:t>
            </a:r>
          </a:p>
        </p:txBody>
      </p:sp>
    </p:spTree>
    <p:extLst>
      <p:ext uri="{BB962C8B-B14F-4D97-AF65-F5344CB8AC3E}">
        <p14:creationId xmlns:p14="http://schemas.microsoft.com/office/powerpoint/2010/main" val="1269308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two children jumping in a living room&#10;&#10;Description automatically generated">
            <a:extLst>
              <a:ext uri="{FF2B5EF4-FFF2-40B4-BE49-F238E27FC236}">
                <a16:creationId xmlns:a16="http://schemas.microsoft.com/office/drawing/2014/main" id="{044ECF6C-25C7-AB66-2CF0-A7655435A5FB}"/>
              </a:ext>
            </a:extLst>
          </p:cNvPr>
          <p:cNvPicPr>
            <a:picLocks noChangeAspect="1"/>
          </p:cNvPicPr>
          <p:nvPr/>
        </p:nvPicPr>
        <p:blipFill rotWithShape="1">
          <a:blip r:embed="rId2">
            <a:extLst>
              <a:ext uri="{28A0092B-C50C-407E-A947-70E740481C1C}">
                <a14:useLocalDpi xmlns:a14="http://schemas.microsoft.com/office/drawing/2010/main" val="0"/>
              </a:ext>
            </a:extLst>
          </a:blip>
          <a:srcRect l="7811" r="10970"/>
          <a:stretch/>
        </p:blipFill>
        <p:spPr>
          <a:xfrm>
            <a:off x="3816000" y="10"/>
            <a:ext cx="8375998"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00BF99-CB09-2FAE-F187-18BABBFF89F1}"/>
              </a:ext>
            </a:extLst>
          </p:cNvPr>
          <p:cNvSpPr txBox="1"/>
          <p:nvPr/>
        </p:nvSpPr>
        <p:spPr>
          <a:xfrm>
            <a:off x="403201" y="547200"/>
            <a:ext cx="4391999" cy="6098400"/>
          </a:xfrm>
          <a:prstGeom prst="rect">
            <a:avLst/>
          </a:prstGeom>
        </p:spPr>
        <p:txBody>
          <a:bodyPr vert="horz" lIns="91440" tIns="45720" rIns="91440" bIns="45720" rtlCol="0">
            <a:normAutofit fontScale="85000" lnSpcReduction="20000"/>
          </a:bodyPr>
          <a:lstStyle/>
          <a:p>
            <a:pPr marR="0">
              <a:lnSpc>
                <a:spcPct val="90000"/>
              </a:lnSpc>
              <a:spcBef>
                <a:spcPts val="0"/>
              </a:spcBef>
              <a:spcAft>
                <a:spcPts val="2400"/>
              </a:spcAft>
            </a:pPr>
            <a:r>
              <a:rPr lang="en-US" sz="3600" b="1">
                <a:solidFill>
                  <a:srgbClr val="FF8837"/>
                </a:solidFill>
                <a:effectLst/>
                <a:latin typeface="ADLaM Display" panose="02010000000000000000" pitchFamily="2" charset="0"/>
                <a:ea typeface="ADLaM Display" panose="02010000000000000000" pitchFamily="2" charset="0"/>
                <a:cs typeface="ADLaM Display" panose="02010000000000000000" pitchFamily="2" charset="0"/>
              </a:rPr>
              <a:t>ACKNOWLEDGE AND CELEBRATE POSITIVE EMOTIONS</a:t>
            </a:r>
          </a:p>
          <a:p>
            <a:pPr marL="57150">
              <a:lnSpc>
                <a:spcPct val="90000"/>
              </a:lnSpc>
              <a:spcAft>
                <a:spcPts val="2400"/>
              </a:spcAft>
              <a:tabLst>
                <a:tab pos="914400" algn="l"/>
              </a:tabLst>
            </a:pPr>
            <a:r>
              <a:rPr lang="en-US" sz="2400" b="1"/>
              <a:t>USE THIS TECHNIQUE FOR POSITIVE EMOTIONAL REACTIONS SUCH AS “EXCITED” AND “POWERFUL”:</a:t>
            </a:r>
          </a:p>
          <a:p>
            <a:pPr marL="400050" indent="-342900">
              <a:lnSpc>
                <a:spcPct val="90000"/>
              </a:lnSpc>
              <a:spcBef>
                <a:spcPts val="1800"/>
              </a:spcBef>
              <a:spcAft>
                <a:spcPts val="2400"/>
              </a:spcAft>
              <a:buClr>
                <a:srgbClr val="FF8837"/>
              </a:buClr>
              <a:buSzPct val="220000"/>
              <a:buFont typeface="+mj-lt"/>
              <a:buAutoNum type="arabicPeriod"/>
              <a:tabLst>
                <a:tab pos="914400" algn="l"/>
              </a:tabLst>
            </a:pPr>
            <a:r>
              <a:rPr lang="en-US" sz="2400"/>
              <a:t> </a:t>
            </a:r>
            <a:r>
              <a:rPr lang="en-US" sz="2400" b="1"/>
              <a:t>IDENTIFY</a:t>
            </a:r>
            <a:r>
              <a:rPr lang="en-US" sz="2400"/>
              <a:t> </a:t>
            </a:r>
            <a:r>
              <a:rPr lang="en-US" sz="2400">
                <a:effectLst/>
              </a:rPr>
              <a:t>the name of the emotion so your child learns to identify the emotion </a:t>
            </a:r>
            <a:r>
              <a:rPr lang="en-US" sz="2400"/>
              <a:t>and that the emotion as a “good” emotion. </a:t>
            </a:r>
            <a:endParaRPr lang="en-US" sz="2400">
              <a:effectLst/>
            </a:endParaRPr>
          </a:p>
          <a:p>
            <a:pPr marL="400050" indent="-342900">
              <a:lnSpc>
                <a:spcPct val="90000"/>
              </a:lnSpc>
              <a:spcAft>
                <a:spcPts val="2400"/>
              </a:spcAft>
              <a:buClr>
                <a:srgbClr val="FF8837"/>
              </a:buClr>
              <a:buSzPct val="220000"/>
              <a:buFont typeface="+mj-lt"/>
              <a:buAutoNum type="arabicPeriod"/>
              <a:tabLst>
                <a:tab pos="914400" algn="l"/>
              </a:tabLst>
            </a:pPr>
            <a:r>
              <a:rPr lang="en-US" sz="2400">
                <a:effectLst/>
              </a:rPr>
              <a:t> </a:t>
            </a:r>
            <a:r>
              <a:rPr lang="en-US" sz="2400" b="1">
                <a:effectLst/>
              </a:rPr>
              <a:t>ACKNOWLEDGE</a:t>
            </a:r>
            <a:r>
              <a:rPr lang="en-US" sz="2400">
                <a:effectLst/>
              </a:rPr>
              <a:t> the emotion and that it is good by restating how the child feels so that the child knows you understand how he or she feels like, “You feel excited that you got an ‘A’ and that is good!”</a:t>
            </a:r>
          </a:p>
          <a:p>
            <a:pPr marL="400050" indent="-342900">
              <a:lnSpc>
                <a:spcPct val="90000"/>
              </a:lnSpc>
              <a:spcAft>
                <a:spcPts val="2400"/>
              </a:spcAft>
              <a:buClr>
                <a:srgbClr val="FF8837"/>
              </a:buClr>
              <a:buSzPct val="220000"/>
              <a:buFont typeface="+mj-lt"/>
              <a:buAutoNum type="arabicPeriod"/>
              <a:tabLst>
                <a:tab pos="914400" algn="l"/>
              </a:tabLst>
            </a:pPr>
            <a:r>
              <a:rPr lang="en-US" sz="2400"/>
              <a:t> </a:t>
            </a:r>
            <a:r>
              <a:rPr lang="en-US" sz="2400" b="1"/>
              <a:t>CELEBRATE</a:t>
            </a:r>
            <a:r>
              <a:rPr lang="en-US" sz="2400"/>
              <a:t> all good emotions with clapping, high-fives, and other appropriate positive behaviors.</a:t>
            </a:r>
            <a:endParaRPr lang="en-US" sz="2400">
              <a:effectLst/>
            </a:endParaRPr>
          </a:p>
        </p:txBody>
      </p:sp>
    </p:spTree>
    <p:extLst>
      <p:ext uri="{BB962C8B-B14F-4D97-AF65-F5344CB8AC3E}">
        <p14:creationId xmlns:p14="http://schemas.microsoft.com/office/powerpoint/2010/main" val="3281985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ren in superhero costume">
            <a:extLst>
              <a:ext uri="{FF2B5EF4-FFF2-40B4-BE49-F238E27FC236}">
                <a16:creationId xmlns:a16="http://schemas.microsoft.com/office/drawing/2014/main" id="{4FCC0B9C-D1E5-3DEB-5FA3-E228971D091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9207" b="1727"/>
          <a:stretch/>
        </p:blipFill>
        <p:spPr>
          <a:xfrm>
            <a:off x="-4920" y="-4"/>
            <a:ext cx="12192000" cy="6848172"/>
          </a:xfrm>
          <a:prstGeom prst="rect">
            <a:avLst/>
          </a:prstGeom>
        </p:spPr>
      </p:pic>
      <p:sp>
        <p:nvSpPr>
          <p:cNvPr id="2" name="TextBox 1">
            <a:extLst>
              <a:ext uri="{FF2B5EF4-FFF2-40B4-BE49-F238E27FC236}">
                <a16:creationId xmlns:a16="http://schemas.microsoft.com/office/drawing/2014/main" id="{FDC13AEF-EEC6-2424-CCA3-05C75FE0AF36}"/>
              </a:ext>
            </a:extLst>
          </p:cNvPr>
          <p:cNvSpPr txBox="1"/>
          <p:nvPr/>
        </p:nvSpPr>
        <p:spPr>
          <a:xfrm>
            <a:off x="29494" y="243466"/>
            <a:ext cx="6364105" cy="600164"/>
          </a:xfrm>
          <a:prstGeom prst="rect">
            <a:avLst/>
          </a:prstGeom>
          <a:noFill/>
          <a:ln>
            <a:noFill/>
          </a:ln>
        </p:spPr>
        <p:txBody>
          <a:bodyPr wrap="square" rtlCol="0">
            <a:spAutoFit/>
          </a:bodyPr>
          <a:lstStyle/>
          <a:p>
            <a:pPr algn="ctr"/>
            <a:r>
              <a:rPr lang="en-US" sz="3300" b="1">
                <a:solidFill>
                  <a:srgbClr val="FF8837"/>
                </a:solidFill>
                <a:latin typeface="ADLaM Display" panose="02010000000000000000" pitchFamily="2" charset="0"/>
                <a:ea typeface="ADLaM Display" panose="02010000000000000000" pitchFamily="2" charset="0"/>
                <a:cs typeface="ADLaM Display" panose="02010000000000000000" pitchFamily="2" charset="0"/>
              </a:rPr>
              <a:t>EMOTIONAL RESILIENCE</a:t>
            </a:r>
          </a:p>
        </p:txBody>
      </p:sp>
      <p:sp>
        <p:nvSpPr>
          <p:cNvPr id="4" name="TextBox 3">
            <a:extLst>
              <a:ext uri="{FF2B5EF4-FFF2-40B4-BE49-F238E27FC236}">
                <a16:creationId xmlns:a16="http://schemas.microsoft.com/office/drawing/2014/main" id="{BE027258-0230-94B4-EE93-0ACEE1698807}"/>
              </a:ext>
            </a:extLst>
          </p:cNvPr>
          <p:cNvSpPr txBox="1"/>
          <p:nvPr/>
        </p:nvSpPr>
        <p:spPr>
          <a:xfrm>
            <a:off x="743434" y="3514381"/>
            <a:ext cx="10695291" cy="2600712"/>
          </a:xfrm>
          <a:prstGeom prst="rect">
            <a:avLst/>
          </a:prstGeom>
          <a:solidFill>
            <a:srgbClr val="006600">
              <a:alpha val="49804"/>
            </a:srgbClr>
          </a:solidFill>
        </p:spPr>
        <p:txBody>
          <a:bodyPr wrap="square" rtlCol="0">
            <a:spAutoFit/>
          </a:bodyPr>
          <a:lstStyle/>
          <a:p>
            <a:pPr marR="0" lvl="1">
              <a:spcBef>
                <a:spcPts val="0"/>
              </a:spcBef>
              <a:spcAft>
                <a:spcPts val="1200"/>
              </a:spcAft>
              <a:tabLst>
                <a:tab pos="914400" algn="l"/>
              </a:tabLst>
            </a:pPr>
            <a:r>
              <a:rPr lang="en-US" sz="33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SUPERHEROS HAVE A CHOICE ABOUT THEIR EMOTIONS</a:t>
            </a:r>
          </a:p>
          <a:p>
            <a:pPr marR="0" lvl="1">
              <a:spcBef>
                <a:spcPts val="0"/>
              </a:spcBef>
              <a:spcAft>
                <a:spcPts val="1200"/>
              </a:spcAft>
              <a:tabLst>
                <a:tab pos="914400" algn="l"/>
              </a:tabLst>
            </a:pPr>
            <a:r>
              <a:rPr lang="en-US" sz="2200" kern="100">
                <a:solidFill>
                  <a:schemeClr val="bg1"/>
                </a:solidFill>
                <a:latin typeface="Calibri" panose="020F0502020204030204" pitchFamily="34" charset="0"/>
                <a:ea typeface="Calibri" panose="020F0502020204030204" pitchFamily="34" charset="0"/>
                <a:cs typeface="Times New Roman" panose="02020603050405020304" pitchFamily="18" charset="0"/>
              </a:rPr>
              <a:t>Once your child understands there is a choice between staying in a negative emotion or replacing it with a positive emotion, they are empowered to be happier in life.</a:t>
            </a:r>
          </a:p>
          <a:p>
            <a:pPr marR="0" lvl="1">
              <a:spcBef>
                <a:spcPts val="0"/>
              </a:spcBef>
              <a:spcAft>
                <a:spcPts val="1200"/>
              </a:spcAft>
              <a:tabLst>
                <a:tab pos="914400" algn="l"/>
              </a:tabLst>
            </a:pPr>
            <a:r>
              <a:rPr lang="en-US" sz="2200" kern="100">
                <a:solidFill>
                  <a:schemeClr val="bg1"/>
                </a:solidFill>
                <a:latin typeface="Calibri" panose="020F0502020204030204" pitchFamily="34" charset="0"/>
                <a:ea typeface="Calibri" panose="020F0502020204030204" pitchFamily="34" charset="0"/>
                <a:cs typeface="Times New Roman" panose="02020603050405020304" pitchFamily="18" charset="0"/>
              </a:rPr>
              <a:t>EMOTIONAL RESILIENCE, when practiced so much that it becomes natural, will allow your child to get through good times with grace and bad times with strength and agility. It reduces drama and trauma and creates stable emotional health.</a:t>
            </a:r>
          </a:p>
        </p:txBody>
      </p:sp>
    </p:spTree>
    <p:extLst>
      <p:ext uri="{BB962C8B-B14F-4D97-AF65-F5344CB8AC3E}">
        <p14:creationId xmlns:p14="http://schemas.microsoft.com/office/powerpoint/2010/main" val="1373507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 t="7918" r="-75" b="7356"/>
          <a:stretch/>
        </p:blipFill>
        <p:spPr>
          <a:xfrm>
            <a:off x="0" y="-38152"/>
            <a:ext cx="12262104" cy="6976296"/>
          </a:xfrm>
          <a:prstGeom prst="rect">
            <a:avLst/>
          </a:prstGeom>
        </p:spPr>
      </p:pic>
      <p:sp>
        <p:nvSpPr>
          <p:cNvPr id="3" name="TextBox 2"/>
          <p:cNvSpPr txBox="1"/>
          <p:nvPr/>
        </p:nvSpPr>
        <p:spPr>
          <a:xfrm>
            <a:off x="7200" y="451224"/>
            <a:ext cx="12192000" cy="1215717"/>
          </a:xfrm>
          <a:prstGeom prst="rect">
            <a:avLst/>
          </a:prstGeom>
          <a:noFill/>
        </p:spPr>
        <p:txBody>
          <a:bodyPr wrap="square" rtlCol="0">
            <a:spAutoFit/>
          </a:bodyPr>
          <a:lstStyle/>
          <a:p>
            <a:pPr algn="ctr"/>
            <a:r>
              <a:rPr lang="en-US" sz="4000" b="1">
                <a:solidFill>
                  <a:schemeClr val="bg1"/>
                </a:solidFill>
                <a:latin typeface="ADLaM Display" panose="02010000000000000000" pitchFamily="2" charset="0"/>
                <a:ea typeface="ADLaM Display" panose="02010000000000000000" pitchFamily="2" charset="0"/>
                <a:cs typeface="ADLaM Display" panose="02010000000000000000" pitchFamily="2" charset="0"/>
              </a:rPr>
              <a:t>CHILDREN ARE OUR MOST VALUABLE ASSET</a:t>
            </a:r>
          </a:p>
          <a:p>
            <a:pPr algn="ctr"/>
            <a:r>
              <a:rPr lang="en-US" sz="330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HEALING of our world will come from them.</a:t>
            </a:r>
          </a:p>
        </p:txBody>
      </p:sp>
      <p:sp>
        <p:nvSpPr>
          <p:cNvPr id="6" name="TextBox 5">
            <a:extLst>
              <a:ext uri="{FF2B5EF4-FFF2-40B4-BE49-F238E27FC236}">
                <a16:creationId xmlns:a16="http://schemas.microsoft.com/office/drawing/2014/main" id="{9B6BF7D1-60AF-6945-DB72-82F7BE7EB38F}"/>
              </a:ext>
            </a:extLst>
          </p:cNvPr>
          <p:cNvSpPr txBox="1"/>
          <p:nvPr/>
        </p:nvSpPr>
        <p:spPr>
          <a:xfrm>
            <a:off x="0" y="5706787"/>
            <a:ext cx="12262104" cy="1077218"/>
          </a:xfrm>
          <a:prstGeom prst="rect">
            <a:avLst/>
          </a:prstGeom>
          <a:noFill/>
        </p:spPr>
        <p:txBody>
          <a:bodyPr wrap="square" rtlCol="0">
            <a:spAutoFit/>
          </a:bodyPr>
          <a:lstStyle/>
          <a:p>
            <a:pPr algn="ctr"/>
            <a:r>
              <a:rPr lang="en-US" sz="3200" b="1">
                <a:solidFill>
                  <a:schemeClr val="bg1"/>
                </a:solidFill>
              </a:rPr>
              <a:t>Give them the tools of self-esteem and emotional resilience</a:t>
            </a:r>
          </a:p>
          <a:p>
            <a:pPr algn="ctr"/>
            <a:r>
              <a:rPr lang="en-US" sz="3200" b="1">
                <a:solidFill>
                  <a:schemeClr val="bg1"/>
                </a:solidFill>
              </a:rPr>
              <a:t> so they can succeed in their futures and ours!</a:t>
            </a:r>
          </a:p>
        </p:txBody>
      </p:sp>
    </p:spTree>
    <p:extLst>
      <p:ext uri="{BB962C8B-B14F-4D97-AF65-F5344CB8AC3E}">
        <p14:creationId xmlns:p14="http://schemas.microsoft.com/office/powerpoint/2010/main" val="211043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34A8-132B-2C45-D923-4FDDC65FE8B7}"/>
              </a:ext>
            </a:extLst>
          </p:cNvPr>
          <p:cNvSpPr>
            <a:spLocks noGrp="1"/>
          </p:cNvSpPr>
          <p:nvPr>
            <p:ph type="title"/>
          </p:nvPr>
        </p:nvSpPr>
        <p:spPr/>
        <p:txBody>
          <a:bodyPr>
            <a:normAutofit/>
          </a:bodyPr>
          <a:lstStyle/>
          <a:p>
            <a:pPr algn="ctr"/>
            <a:r>
              <a:rPr lang="en-US" sz="3300">
                <a:solidFill>
                  <a:srgbClr val="FF8837"/>
                </a:solidFill>
                <a:latin typeface="ADLaM Display" panose="02010000000000000000" pitchFamily="2" charset="0"/>
                <a:ea typeface="ADLaM Display" panose="02010000000000000000" pitchFamily="2" charset="0"/>
                <a:cs typeface="ADLaM Display" panose="02010000000000000000" pitchFamily="2" charset="0"/>
              </a:rPr>
              <a:t>Champion Parenting to Empower Children</a:t>
            </a:r>
            <a:br>
              <a:rPr lang="en-US" sz="3300">
                <a:solidFill>
                  <a:srgbClr val="FF8837"/>
                </a:solidFill>
                <a:latin typeface="ADLaM Display" panose="02010000000000000000" pitchFamily="2" charset="0"/>
                <a:ea typeface="ADLaM Display" panose="02010000000000000000" pitchFamily="2" charset="0"/>
                <a:cs typeface="ADLaM Display" panose="02010000000000000000" pitchFamily="2" charset="0"/>
              </a:rPr>
            </a:br>
            <a:r>
              <a:rPr lang="en-US" sz="3300">
                <a:solidFill>
                  <a:srgbClr val="FF8837"/>
                </a:solidFill>
                <a:latin typeface="ADLaM Display" panose="02010000000000000000" pitchFamily="2" charset="0"/>
                <a:ea typeface="ADLaM Display" panose="02010000000000000000" pitchFamily="2" charset="0"/>
                <a:cs typeface="ADLaM Display" panose="02010000000000000000" pitchFamily="2" charset="0"/>
              </a:rPr>
              <a:t>TOOL KIT INCLUDED! A $100 RETAIL VALUE!</a:t>
            </a:r>
          </a:p>
        </p:txBody>
      </p:sp>
      <p:pic>
        <p:nvPicPr>
          <p:cNvPr id="6" name="Picture 5" descr="A white and black tape measure&#10;&#10;Description automatically generated">
            <a:extLst>
              <a:ext uri="{FF2B5EF4-FFF2-40B4-BE49-F238E27FC236}">
                <a16:creationId xmlns:a16="http://schemas.microsoft.com/office/drawing/2014/main" id="{E9F82E63-FD3D-8C69-D706-5728AB5AF73C}"/>
              </a:ext>
            </a:extLst>
          </p:cNvPr>
          <p:cNvPicPr>
            <a:picLocks noChangeAspect="1"/>
          </p:cNvPicPr>
          <p:nvPr/>
        </p:nvPicPr>
        <p:blipFill rotWithShape="1">
          <a:blip r:embed="rId2">
            <a:extLst>
              <a:ext uri="{28A0092B-C50C-407E-A947-70E740481C1C}">
                <a14:useLocalDpi xmlns:a14="http://schemas.microsoft.com/office/drawing/2010/main" val="0"/>
              </a:ext>
            </a:extLst>
          </a:blip>
          <a:srcRect l="4379" t="7849" r="4758" b="9504"/>
          <a:stretch/>
        </p:blipFill>
        <p:spPr>
          <a:xfrm>
            <a:off x="1251628" y="4241258"/>
            <a:ext cx="2354093" cy="2147680"/>
          </a:xfrm>
          <a:prstGeom prst="rect">
            <a:avLst/>
          </a:prstGeom>
        </p:spPr>
      </p:pic>
      <p:pic>
        <p:nvPicPr>
          <p:cNvPr id="4" name="Picture 3" descr="A white board with a cork board on it&#10;&#10;Description automatically generated">
            <a:extLst>
              <a:ext uri="{FF2B5EF4-FFF2-40B4-BE49-F238E27FC236}">
                <a16:creationId xmlns:a16="http://schemas.microsoft.com/office/drawing/2014/main" id="{1AFF065E-5929-945F-CDB6-63F279CEF7A1}"/>
              </a:ext>
            </a:extLst>
          </p:cNvPr>
          <p:cNvPicPr>
            <a:picLocks noChangeAspect="1"/>
          </p:cNvPicPr>
          <p:nvPr/>
        </p:nvPicPr>
        <p:blipFill rotWithShape="1">
          <a:blip r:embed="rId3">
            <a:extLst>
              <a:ext uri="{28A0092B-C50C-407E-A947-70E740481C1C}">
                <a14:useLocalDpi xmlns:a14="http://schemas.microsoft.com/office/drawing/2010/main" val="0"/>
              </a:ext>
            </a:extLst>
          </a:blip>
          <a:srcRect l="20796" t="10874" r="23301" b="3546"/>
          <a:stretch/>
        </p:blipFill>
        <p:spPr>
          <a:xfrm>
            <a:off x="752273" y="1686123"/>
            <a:ext cx="2224391" cy="2819431"/>
          </a:xfrm>
          <a:prstGeom prst="rect">
            <a:avLst/>
          </a:prstGeom>
        </p:spPr>
      </p:pic>
      <p:pic>
        <p:nvPicPr>
          <p:cNvPr id="10" name="Picture 9" descr="A stack of colorful buttons&#10;&#10;Description automatically generated">
            <a:extLst>
              <a:ext uri="{FF2B5EF4-FFF2-40B4-BE49-F238E27FC236}">
                <a16:creationId xmlns:a16="http://schemas.microsoft.com/office/drawing/2014/main" id="{BDE51822-9DBD-1404-FFD4-8B8A06684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31" y="2673511"/>
            <a:ext cx="1739832" cy="1832043"/>
          </a:xfrm>
          <a:prstGeom prst="rect">
            <a:avLst/>
          </a:prstGeom>
        </p:spPr>
      </p:pic>
      <p:pic>
        <p:nvPicPr>
          <p:cNvPr id="8" name="Picture 7" descr="A group of buttons with words&#10;&#10;Description automatically generated">
            <a:extLst>
              <a:ext uri="{FF2B5EF4-FFF2-40B4-BE49-F238E27FC236}">
                <a16:creationId xmlns:a16="http://schemas.microsoft.com/office/drawing/2014/main" id="{DC259E75-4C06-79DD-966D-612F037EA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450" y="1653096"/>
            <a:ext cx="2015267" cy="1910473"/>
          </a:xfrm>
          <a:prstGeom prst="rect">
            <a:avLst/>
          </a:prstGeom>
        </p:spPr>
      </p:pic>
      <p:pic>
        <p:nvPicPr>
          <p:cNvPr id="14" name="Picture 13" descr="A close-up of a hand and a hand&#10;&#10;Description automatically generated">
            <a:extLst>
              <a:ext uri="{FF2B5EF4-FFF2-40B4-BE49-F238E27FC236}">
                <a16:creationId xmlns:a16="http://schemas.microsoft.com/office/drawing/2014/main" id="{24C9A721-597D-ADF7-7D34-4C580E87F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967" y="4851540"/>
            <a:ext cx="1734987" cy="1533728"/>
          </a:xfrm>
          <a:prstGeom prst="rect">
            <a:avLst/>
          </a:prstGeom>
        </p:spPr>
      </p:pic>
      <p:pic>
        <p:nvPicPr>
          <p:cNvPr id="12" name="Picture 11" descr="A group of colorful wristbands&#10;&#10;Description automatically generated">
            <a:extLst>
              <a:ext uri="{FF2B5EF4-FFF2-40B4-BE49-F238E27FC236}">
                <a16:creationId xmlns:a16="http://schemas.microsoft.com/office/drawing/2014/main" id="{BCD7DCFD-15B5-049D-767A-F46F65D7456D}"/>
              </a:ext>
            </a:extLst>
          </p:cNvPr>
          <p:cNvPicPr>
            <a:picLocks noChangeAspect="1"/>
          </p:cNvPicPr>
          <p:nvPr/>
        </p:nvPicPr>
        <p:blipFill rotWithShape="1">
          <a:blip r:embed="rId7">
            <a:extLst>
              <a:ext uri="{28A0092B-C50C-407E-A947-70E740481C1C}">
                <a14:useLocalDpi xmlns:a14="http://schemas.microsoft.com/office/drawing/2010/main" val="0"/>
              </a:ext>
            </a:extLst>
          </a:blip>
          <a:srcRect l="10073" t="6696" r="8489" b="7542"/>
          <a:stretch/>
        </p:blipFill>
        <p:spPr>
          <a:xfrm>
            <a:off x="7256831" y="3949426"/>
            <a:ext cx="2302213" cy="1910473"/>
          </a:xfrm>
          <a:prstGeom prst="rect">
            <a:avLst/>
          </a:prstGeom>
        </p:spPr>
      </p:pic>
      <p:pic>
        <p:nvPicPr>
          <p:cNvPr id="16" name="Picture 15" descr="A child looking at stickers&#10;&#10;Description automatically generated">
            <a:extLst>
              <a:ext uri="{FF2B5EF4-FFF2-40B4-BE49-F238E27FC236}">
                <a16:creationId xmlns:a16="http://schemas.microsoft.com/office/drawing/2014/main" id="{9CBEAA75-2B11-75AD-8160-23F14BD7DB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2039" y="4556895"/>
            <a:ext cx="2746691" cy="1832043"/>
          </a:xfrm>
          <a:prstGeom prst="rect">
            <a:avLst/>
          </a:prstGeom>
        </p:spPr>
      </p:pic>
      <p:sp>
        <p:nvSpPr>
          <p:cNvPr id="17" name="TextBox 16">
            <a:extLst>
              <a:ext uri="{FF2B5EF4-FFF2-40B4-BE49-F238E27FC236}">
                <a16:creationId xmlns:a16="http://schemas.microsoft.com/office/drawing/2014/main" id="{C0781737-3493-811B-FDF3-D0199B203E46}"/>
              </a:ext>
            </a:extLst>
          </p:cNvPr>
          <p:cNvSpPr txBox="1"/>
          <p:nvPr/>
        </p:nvSpPr>
        <p:spPr>
          <a:xfrm>
            <a:off x="3359290" y="1664084"/>
            <a:ext cx="4525873" cy="2646878"/>
          </a:xfrm>
          <a:prstGeom prst="rect">
            <a:avLst/>
          </a:prstGeom>
          <a:noFill/>
        </p:spPr>
        <p:txBody>
          <a:bodyPr wrap="square" rtlCol="0">
            <a:spAutoFit/>
          </a:bodyPr>
          <a:lstStyle/>
          <a:p>
            <a:pPr marL="342900" indent="-342900">
              <a:spcAft>
                <a:spcPts val="1200"/>
              </a:spcAft>
              <a:buClr>
                <a:srgbClr val="FF8837"/>
              </a:buClr>
              <a:buSzPct val="150000"/>
              <a:buAutoNum type="arabicPeriod"/>
            </a:pPr>
            <a:r>
              <a:rPr lang="en-US"/>
              <a:t>Magnetic whiteboard with cork.</a:t>
            </a:r>
          </a:p>
          <a:p>
            <a:pPr marL="342900" indent="-342900">
              <a:spcAft>
                <a:spcPts val="1200"/>
              </a:spcAft>
              <a:buClr>
                <a:srgbClr val="FF8837"/>
              </a:buClr>
              <a:buSzPct val="150000"/>
              <a:buAutoNum type="arabicPeriod"/>
            </a:pPr>
            <a:r>
              <a:rPr lang="en-US"/>
              <a:t>Magnetic buttons for surfaces or wearing.</a:t>
            </a:r>
          </a:p>
          <a:p>
            <a:pPr marL="342900" indent="-342900">
              <a:spcAft>
                <a:spcPts val="1200"/>
              </a:spcAft>
              <a:buClr>
                <a:srgbClr val="FF8837"/>
              </a:buClr>
              <a:buSzPct val="150000"/>
              <a:buFontTx/>
              <a:buAutoNum type="arabicPeriod"/>
            </a:pPr>
            <a:r>
              <a:rPr lang="en-US"/>
              <a:t>Positive quotes and rewards stickers.</a:t>
            </a:r>
          </a:p>
          <a:p>
            <a:pPr marL="342900" indent="-342900">
              <a:spcAft>
                <a:spcPts val="1200"/>
              </a:spcAft>
              <a:buClr>
                <a:srgbClr val="FF8837"/>
              </a:buClr>
              <a:buSzPct val="150000"/>
              <a:buAutoNum type="arabicPeriod"/>
            </a:pPr>
            <a:r>
              <a:rPr lang="en-US"/>
              <a:t>Positive affirmation wristbands energized to support focus, positive thoughts, and energy management. (Two included.)</a:t>
            </a:r>
          </a:p>
          <a:p>
            <a:pPr marL="342900" indent="-342900">
              <a:spcAft>
                <a:spcPts val="1200"/>
              </a:spcAft>
              <a:buAutoNum type="arabicPeriod"/>
            </a:pPr>
            <a:endParaRPr lang="en-US"/>
          </a:p>
        </p:txBody>
      </p:sp>
      <p:sp>
        <p:nvSpPr>
          <p:cNvPr id="3" name="TextBox 2">
            <a:extLst>
              <a:ext uri="{FF2B5EF4-FFF2-40B4-BE49-F238E27FC236}">
                <a16:creationId xmlns:a16="http://schemas.microsoft.com/office/drawing/2014/main" id="{9D1E1A33-E7BC-ABA3-F7FF-08E370992C86}"/>
              </a:ext>
            </a:extLst>
          </p:cNvPr>
          <p:cNvSpPr txBox="1"/>
          <p:nvPr/>
        </p:nvSpPr>
        <p:spPr>
          <a:xfrm>
            <a:off x="669600" y="1171525"/>
            <a:ext cx="452368" cy="507831"/>
          </a:xfrm>
          <a:prstGeom prst="rect">
            <a:avLst/>
          </a:prstGeom>
          <a:noFill/>
        </p:spPr>
        <p:txBody>
          <a:bodyPr wrap="none" rtlCol="0">
            <a:spAutoFit/>
          </a:bodyPr>
          <a:lstStyle/>
          <a:p>
            <a:r>
              <a:rPr lang="en-US" sz="2700">
                <a:solidFill>
                  <a:srgbClr val="FF8837"/>
                </a:solidFill>
              </a:rPr>
              <a:t>1.</a:t>
            </a:r>
          </a:p>
        </p:txBody>
      </p:sp>
      <p:sp>
        <p:nvSpPr>
          <p:cNvPr id="5" name="TextBox 4">
            <a:extLst>
              <a:ext uri="{FF2B5EF4-FFF2-40B4-BE49-F238E27FC236}">
                <a16:creationId xmlns:a16="http://schemas.microsoft.com/office/drawing/2014/main" id="{3BE395AB-0DA8-7758-A3C4-49055E82340B}"/>
              </a:ext>
            </a:extLst>
          </p:cNvPr>
          <p:cNvSpPr txBox="1"/>
          <p:nvPr/>
        </p:nvSpPr>
        <p:spPr>
          <a:xfrm>
            <a:off x="10304400" y="1525525"/>
            <a:ext cx="447558" cy="507831"/>
          </a:xfrm>
          <a:prstGeom prst="rect">
            <a:avLst/>
          </a:prstGeom>
          <a:noFill/>
        </p:spPr>
        <p:txBody>
          <a:bodyPr wrap="none" rtlCol="0">
            <a:spAutoFit/>
          </a:bodyPr>
          <a:lstStyle/>
          <a:p>
            <a:r>
              <a:rPr lang="en-US" sz="2700">
                <a:solidFill>
                  <a:srgbClr val="FF8837"/>
                </a:solidFill>
              </a:rPr>
              <a:t>2.</a:t>
            </a:r>
          </a:p>
        </p:txBody>
      </p:sp>
      <p:sp>
        <p:nvSpPr>
          <p:cNvPr id="7" name="TextBox 6">
            <a:extLst>
              <a:ext uri="{FF2B5EF4-FFF2-40B4-BE49-F238E27FC236}">
                <a16:creationId xmlns:a16="http://schemas.microsoft.com/office/drawing/2014/main" id="{7B01017A-DE72-972B-2AC7-0E2BED098488}"/>
              </a:ext>
            </a:extLst>
          </p:cNvPr>
          <p:cNvSpPr txBox="1"/>
          <p:nvPr/>
        </p:nvSpPr>
        <p:spPr>
          <a:xfrm>
            <a:off x="6446400" y="4046725"/>
            <a:ext cx="447558" cy="507831"/>
          </a:xfrm>
          <a:prstGeom prst="rect">
            <a:avLst/>
          </a:prstGeom>
          <a:noFill/>
        </p:spPr>
        <p:txBody>
          <a:bodyPr wrap="none" rtlCol="0">
            <a:spAutoFit/>
          </a:bodyPr>
          <a:lstStyle/>
          <a:p>
            <a:r>
              <a:rPr lang="en-US" sz="2700">
                <a:solidFill>
                  <a:srgbClr val="FF8837"/>
                </a:solidFill>
              </a:rPr>
              <a:t>3.</a:t>
            </a:r>
          </a:p>
        </p:txBody>
      </p:sp>
      <p:sp>
        <p:nvSpPr>
          <p:cNvPr id="9" name="TextBox 8">
            <a:extLst>
              <a:ext uri="{FF2B5EF4-FFF2-40B4-BE49-F238E27FC236}">
                <a16:creationId xmlns:a16="http://schemas.microsoft.com/office/drawing/2014/main" id="{26418C7C-C5CA-AB1F-B3E3-3429014989C7}"/>
              </a:ext>
            </a:extLst>
          </p:cNvPr>
          <p:cNvSpPr txBox="1"/>
          <p:nvPr/>
        </p:nvSpPr>
        <p:spPr>
          <a:xfrm>
            <a:off x="9045600" y="5868325"/>
            <a:ext cx="447558" cy="507831"/>
          </a:xfrm>
          <a:prstGeom prst="rect">
            <a:avLst/>
          </a:prstGeom>
          <a:noFill/>
        </p:spPr>
        <p:txBody>
          <a:bodyPr wrap="none" rtlCol="0">
            <a:spAutoFit/>
          </a:bodyPr>
          <a:lstStyle/>
          <a:p>
            <a:r>
              <a:rPr lang="en-US" sz="2700">
                <a:solidFill>
                  <a:srgbClr val="FF8837"/>
                </a:solidFill>
              </a:rPr>
              <a:t>4.</a:t>
            </a:r>
          </a:p>
        </p:txBody>
      </p:sp>
    </p:spTree>
    <p:extLst>
      <p:ext uri="{BB962C8B-B14F-4D97-AF65-F5344CB8AC3E}">
        <p14:creationId xmlns:p14="http://schemas.microsoft.com/office/powerpoint/2010/main" val="42909422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A2791-35DB-E72A-221C-84A01BA098F2}"/>
              </a:ext>
            </a:extLst>
          </p:cNvPr>
          <p:cNvSpPr txBox="1"/>
          <p:nvPr/>
        </p:nvSpPr>
        <p:spPr>
          <a:xfrm>
            <a:off x="0" y="919314"/>
            <a:ext cx="12192000" cy="430887"/>
          </a:xfrm>
          <a:prstGeom prst="rect">
            <a:avLst/>
          </a:prstGeom>
          <a:solidFill>
            <a:srgbClr val="FF9933"/>
          </a:solidFill>
        </p:spPr>
        <p:txBody>
          <a:bodyPr wrap="square" rtlCol="0">
            <a:spAutoFit/>
          </a:bodyPr>
          <a:lstStyle/>
          <a:p>
            <a:pPr algn="ctr"/>
            <a:endParaRPr lang="en-US" sz="2200">
              <a:solidFill>
                <a:srgbClr val="FFC000"/>
              </a:solidFill>
            </a:endParaRPr>
          </a:p>
        </p:txBody>
      </p:sp>
      <p:sp>
        <p:nvSpPr>
          <p:cNvPr id="2" name="TextBox 1">
            <a:extLst>
              <a:ext uri="{FF2B5EF4-FFF2-40B4-BE49-F238E27FC236}">
                <a16:creationId xmlns:a16="http://schemas.microsoft.com/office/drawing/2014/main" id="{52BE70B4-835A-5373-6664-1D99DB8806AF}"/>
              </a:ext>
            </a:extLst>
          </p:cNvPr>
          <p:cNvSpPr txBox="1"/>
          <p:nvPr/>
        </p:nvSpPr>
        <p:spPr>
          <a:xfrm>
            <a:off x="0" y="286984"/>
            <a:ext cx="12192000" cy="600164"/>
          </a:xfrm>
          <a:prstGeom prst="rect">
            <a:avLst/>
          </a:prstGeom>
          <a:noFill/>
        </p:spPr>
        <p:txBody>
          <a:bodyPr wrap="square" rtlCol="0">
            <a:spAutoFit/>
          </a:bodyPr>
          <a:lstStyle/>
          <a:p>
            <a:pPr algn="ctr"/>
            <a:r>
              <a:rPr lang="en-US" sz="3300" b="1">
                <a:solidFill>
                  <a:srgbClr val="00B050"/>
                </a:solidFill>
                <a:ea typeface="+mj-ea"/>
                <a:cs typeface="+mj-cs"/>
              </a:rPr>
              <a:t>PREMIUM MEMBERSHIP OFFERS FOR ATTENDEES</a:t>
            </a:r>
          </a:p>
        </p:txBody>
      </p:sp>
      <p:sp>
        <p:nvSpPr>
          <p:cNvPr id="4" name="TextBox 3">
            <a:extLst>
              <a:ext uri="{FF2B5EF4-FFF2-40B4-BE49-F238E27FC236}">
                <a16:creationId xmlns:a16="http://schemas.microsoft.com/office/drawing/2014/main" id="{8F0DB8CD-3C41-56BE-DCF6-99B6EAA543D0}"/>
              </a:ext>
            </a:extLst>
          </p:cNvPr>
          <p:cNvSpPr txBox="1"/>
          <p:nvPr/>
        </p:nvSpPr>
        <p:spPr>
          <a:xfrm>
            <a:off x="4920" y="-181893"/>
            <a:ext cx="12192000" cy="430887"/>
          </a:xfrm>
          <a:prstGeom prst="rect">
            <a:avLst/>
          </a:prstGeom>
          <a:solidFill>
            <a:srgbClr val="FF9933"/>
          </a:solidFill>
        </p:spPr>
        <p:txBody>
          <a:bodyPr wrap="square" rtlCol="0">
            <a:spAutoFit/>
          </a:bodyPr>
          <a:lstStyle/>
          <a:p>
            <a:pPr algn="ctr"/>
            <a:endParaRPr lang="en-US" sz="2200">
              <a:solidFill>
                <a:srgbClr val="FFC000"/>
              </a:solidFill>
            </a:endParaRPr>
          </a:p>
        </p:txBody>
      </p:sp>
      <p:sp>
        <p:nvSpPr>
          <p:cNvPr id="5" name="TextBox 4">
            <a:extLst>
              <a:ext uri="{FF2B5EF4-FFF2-40B4-BE49-F238E27FC236}">
                <a16:creationId xmlns:a16="http://schemas.microsoft.com/office/drawing/2014/main" id="{47BE3B70-0F51-066F-48C1-F4B1FA3288E2}"/>
              </a:ext>
            </a:extLst>
          </p:cNvPr>
          <p:cNvSpPr txBox="1"/>
          <p:nvPr/>
        </p:nvSpPr>
        <p:spPr>
          <a:xfrm>
            <a:off x="653847" y="1803392"/>
            <a:ext cx="6859474" cy="4878259"/>
          </a:xfrm>
          <a:prstGeom prst="rect">
            <a:avLst/>
          </a:prstGeom>
          <a:noFill/>
          <a:ln>
            <a:noFill/>
          </a:ln>
        </p:spPr>
        <p:txBody>
          <a:bodyPr wrap="square" rtlCol="0">
            <a:spAutoFit/>
          </a:bodyPr>
          <a:lstStyle/>
          <a:p>
            <a:r>
              <a:rPr lang="en-US" sz="3300" b="1">
                <a:solidFill>
                  <a:srgbClr val="00B050"/>
                </a:solidFill>
              </a:rPr>
              <a:t>PREMIUM MEMBERSHIP     $199 </a:t>
            </a:r>
            <a:r>
              <a:rPr lang="en-US" sz="3300" b="1" strike="sngStrike">
                <a:solidFill>
                  <a:srgbClr val="FF8837"/>
                </a:solidFill>
              </a:rPr>
              <a:t>$477</a:t>
            </a:r>
            <a:endParaRPr lang="en-US" sz="3300" b="1">
              <a:solidFill>
                <a:srgbClr val="00B050"/>
              </a:solidFill>
            </a:endParaRPr>
          </a:p>
          <a:p>
            <a:r>
              <a:rPr lang="en-US" sz="3300" b="1">
                <a:solidFill>
                  <a:srgbClr val="00B050"/>
                </a:solidFill>
              </a:rPr>
              <a:t>PREMIUM PAYMENT PLAN  $249 </a:t>
            </a:r>
            <a:r>
              <a:rPr lang="en-US" sz="3300" b="1" strike="sngStrike">
                <a:solidFill>
                  <a:srgbClr val="FF8837"/>
                </a:solidFill>
              </a:rPr>
              <a:t>$477</a:t>
            </a:r>
            <a:endParaRPr lang="en-US" sz="1400" strike="sngStrike">
              <a:solidFill>
                <a:srgbClr val="FF8837"/>
              </a:solidFill>
            </a:endParaRPr>
          </a:p>
          <a:p>
            <a:r>
              <a:rPr lang="en-US"/>
              <a:t>   </a:t>
            </a:r>
            <a:r>
              <a:rPr lang="en-US">
                <a:solidFill>
                  <a:srgbClr val="00B050"/>
                </a:solidFill>
              </a:rPr>
              <a:t>$49 DOWN PLUS $50 A MONTH FOR 4 MONTHS</a:t>
            </a:r>
          </a:p>
          <a:p>
            <a:endParaRPr lang="en-US"/>
          </a:p>
          <a:p>
            <a:r>
              <a:rPr lang="en-US" sz="2200" b="1">
                <a:solidFill>
                  <a:srgbClr val="FF8837"/>
                </a:solidFill>
              </a:rPr>
              <a:t>INCLUDES:</a:t>
            </a:r>
          </a:p>
          <a:p>
            <a:pPr marL="285750" indent="-285750">
              <a:buFont typeface="Arial" panose="020B0604020202020204" pitchFamily="34" charset="0"/>
              <a:buChar char="•"/>
            </a:pPr>
            <a:r>
              <a:rPr lang="en-US" sz="2200"/>
              <a:t>Unlimited calls with our Student Loan Solution Mentors</a:t>
            </a:r>
          </a:p>
          <a:p>
            <a:pPr marL="285750" indent="-285750">
              <a:buFont typeface="Arial" panose="020B0604020202020204" pitchFamily="34" charset="0"/>
              <a:buChar char="•"/>
            </a:pPr>
            <a:r>
              <a:rPr lang="en-US" sz="2200"/>
              <a:t>Unlimited access to our financial literacy and life skills courses</a:t>
            </a:r>
          </a:p>
          <a:p>
            <a:pPr marL="285750" indent="-285750">
              <a:buFont typeface="Arial" panose="020B0604020202020204" pitchFamily="34" charset="0"/>
              <a:buChar char="•"/>
            </a:pPr>
            <a:r>
              <a:rPr lang="en-US" sz="2200"/>
              <a:t>30% discount to in-person events</a:t>
            </a:r>
          </a:p>
          <a:p>
            <a:pPr marL="285750" indent="-285750">
              <a:buFont typeface="Arial" panose="020B0604020202020204" pitchFamily="34" charset="0"/>
              <a:buChar char="•"/>
            </a:pPr>
            <a:r>
              <a:rPr lang="en-US" sz="2200"/>
              <a:t>50% discount to online events</a:t>
            </a:r>
          </a:p>
          <a:p>
            <a:pPr marL="285750" indent="-285750">
              <a:buFont typeface="Arial" panose="020B0604020202020204" pitchFamily="34" charset="0"/>
              <a:buChar char="•"/>
            </a:pPr>
            <a:r>
              <a:rPr lang="en-US" sz="2200"/>
              <a:t>Unlimited access to member discounts</a:t>
            </a:r>
          </a:p>
          <a:p>
            <a:endParaRPr lang="en-US" sz="1200"/>
          </a:p>
          <a:p>
            <a:r>
              <a:rPr lang="en-US" sz="3300" b="1">
                <a:solidFill>
                  <a:srgbClr val="FF8837"/>
                </a:solidFill>
                <a:hlinkClick r:id="rId2">
                  <a:extLst>
                    <a:ext uri="{A12FA001-AC4F-418D-AE19-62706E023703}">
                      <ahyp:hlinkClr xmlns:ahyp="http://schemas.microsoft.com/office/drawing/2018/hyperlinkcolor" val="tx"/>
                    </a:ext>
                  </a:extLst>
                </a:hlinkClick>
              </a:rPr>
              <a:t>www.ChampionEmpowerment.com</a:t>
            </a:r>
            <a:r>
              <a:rPr lang="en-US" sz="3300" b="1">
                <a:solidFill>
                  <a:srgbClr val="FF8837"/>
                </a:solidFill>
              </a:rPr>
              <a:t> </a:t>
            </a:r>
          </a:p>
        </p:txBody>
      </p:sp>
      <p:pic>
        <p:nvPicPr>
          <p:cNvPr id="8" name="Picture 7" descr="A picture containing text, electronics&#10;&#10;Description automatically generated">
            <a:extLst>
              <a:ext uri="{FF2B5EF4-FFF2-40B4-BE49-F238E27FC236}">
                <a16:creationId xmlns:a16="http://schemas.microsoft.com/office/drawing/2014/main" id="{B48CAADB-60AB-2B7C-9E05-C7EF8ABB4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600" y="1512315"/>
            <a:ext cx="3054554" cy="3809984"/>
          </a:xfrm>
          <a:prstGeom prst="rect">
            <a:avLst/>
          </a:prstGeom>
        </p:spPr>
      </p:pic>
      <p:sp>
        <p:nvSpPr>
          <p:cNvPr id="9" name="TextBox 8">
            <a:extLst>
              <a:ext uri="{FF2B5EF4-FFF2-40B4-BE49-F238E27FC236}">
                <a16:creationId xmlns:a16="http://schemas.microsoft.com/office/drawing/2014/main" id="{36160C97-FAA1-3439-1C6D-F7DC8504C79C}"/>
              </a:ext>
            </a:extLst>
          </p:cNvPr>
          <p:cNvSpPr txBox="1"/>
          <p:nvPr/>
        </p:nvSpPr>
        <p:spPr>
          <a:xfrm>
            <a:off x="8361678" y="5184023"/>
            <a:ext cx="3388362" cy="1169551"/>
          </a:xfrm>
          <a:prstGeom prst="rect">
            <a:avLst/>
          </a:prstGeom>
          <a:noFill/>
        </p:spPr>
        <p:txBody>
          <a:bodyPr wrap="square" rtlCol="0">
            <a:spAutoFit/>
          </a:bodyPr>
          <a:lstStyle/>
          <a:p>
            <a:pPr algn="ctr"/>
            <a:r>
              <a:rPr lang="en-US" sz="1400" b="1">
                <a:solidFill>
                  <a:srgbClr val="006666"/>
                </a:solidFill>
              </a:rPr>
              <a:t>Champion Empowerment Institute </a:t>
            </a:r>
            <a:r>
              <a:rPr lang="en-US" sz="1400">
                <a:solidFill>
                  <a:srgbClr val="006666"/>
                </a:solidFill>
              </a:rPr>
              <a:t>(est. 2013) offers foundational concepts and education about finances, budgeting and life skills to empower people to enhance their lives and develop financial freedom.</a:t>
            </a:r>
          </a:p>
        </p:txBody>
      </p:sp>
    </p:spTree>
    <p:extLst>
      <p:ext uri="{BB962C8B-B14F-4D97-AF65-F5344CB8AC3E}">
        <p14:creationId xmlns:p14="http://schemas.microsoft.com/office/powerpoint/2010/main" val="91165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c 10">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9463DE-5D89-E3F5-FC8A-E948BC69DBBD}"/>
              </a:ext>
            </a:extLst>
          </p:cNvPr>
          <p:cNvSpPr>
            <a:spLocks noGrp="1"/>
          </p:cNvSpPr>
          <p:nvPr>
            <p:ph type="title"/>
          </p:nvPr>
        </p:nvSpPr>
        <p:spPr>
          <a:xfrm>
            <a:off x="967319" y="1525671"/>
            <a:ext cx="5245522" cy="5213029"/>
          </a:xfrm>
        </p:spPr>
        <p:txBody>
          <a:bodyPr vert="horz" lIns="91440" tIns="45720" rIns="91440" bIns="45720" rtlCol="0" anchor="t">
            <a:normAutofit fontScale="90000"/>
          </a:bodyPr>
          <a:lstStyle/>
          <a:p>
            <a:pPr>
              <a:spcBef>
                <a:spcPts val="0"/>
              </a:spcBef>
            </a:pPr>
            <a:r>
              <a:rPr lang="en-US" sz="4900">
                <a:solidFill>
                  <a:schemeClr val="bg1"/>
                </a:solidFill>
              </a:rPr>
              <a:t>One of my proudest parenting moments…</a:t>
            </a:r>
            <a:br>
              <a:rPr lang="en-US" sz="6000">
                <a:solidFill>
                  <a:schemeClr val="bg1"/>
                </a:solidFill>
              </a:rPr>
            </a:br>
            <a:br>
              <a:rPr lang="en-US" sz="3300">
                <a:solidFill>
                  <a:schemeClr val="bg1"/>
                </a:solidFill>
                <a:latin typeface="+mn-lt"/>
              </a:rPr>
            </a:br>
            <a:r>
              <a:rPr lang="en-US" sz="3700">
                <a:solidFill>
                  <a:schemeClr val="bg1"/>
                </a:solidFill>
                <a:latin typeface="+mn-lt"/>
              </a:rPr>
              <a:t>“</a:t>
            </a:r>
            <a:r>
              <a:rPr lang="en-US" sz="3700" i="1">
                <a:solidFill>
                  <a:schemeClr val="bg1"/>
                </a:solidFill>
                <a:latin typeface="+mn-lt"/>
              </a:rPr>
              <a:t>Mom, I think I believe in </a:t>
            </a:r>
            <a:br>
              <a:rPr lang="en-US" sz="3700" i="1">
                <a:solidFill>
                  <a:schemeClr val="bg1"/>
                </a:solidFill>
                <a:latin typeface="+mn-lt"/>
              </a:rPr>
            </a:br>
            <a:r>
              <a:rPr lang="en-US" sz="3700" i="1">
                <a:solidFill>
                  <a:schemeClr val="bg1"/>
                </a:solidFill>
                <a:latin typeface="+mn-lt"/>
              </a:rPr>
              <a:t>myself so much because you have always told me that I am capable of doing or being anything that I want. You </a:t>
            </a:r>
            <a:r>
              <a:rPr lang="en-US" sz="3700" i="1" err="1">
                <a:solidFill>
                  <a:schemeClr val="bg1"/>
                </a:solidFill>
                <a:latin typeface="+mn-lt"/>
              </a:rPr>
              <a:t>alway</a:t>
            </a:r>
            <a:r>
              <a:rPr lang="en-US" sz="3700" i="1">
                <a:solidFill>
                  <a:schemeClr val="bg1"/>
                </a:solidFill>
                <a:latin typeface="+mn-lt"/>
              </a:rPr>
              <a:t> believe in me.”</a:t>
            </a:r>
            <a:br>
              <a:rPr lang="en-US" sz="3300" i="1">
                <a:solidFill>
                  <a:schemeClr val="bg1"/>
                </a:solidFill>
                <a:latin typeface="+mn-lt"/>
              </a:rPr>
            </a:br>
            <a:r>
              <a:rPr lang="en-US" sz="3300" i="1">
                <a:solidFill>
                  <a:schemeClr val="bg1"/>
                </a:solidFill>
                <a:latin typeface="+mn-lt"/>
              </a:rPr>
              <a:t>                                </a:t>
            </a:r>
            <a:r>
              <a:rPr lang="en-US" sz="2000" i="1">
                <a:solidFill>
                  <a:schemeClr val="bg1"/>
                </a:solidFill>
                <a:latin typeface="+mn-lt"/>
              </a:rPr>
              <a:t>- </a:t>
            </a:r>
            <a:r>
              <a:rPr lang="en-US" sz="2400" i="1">
                <a:solidFill>
                  <a:schemeClr val="bg1"/>
                </a:solidFill>
                <a:latin typeface="+mn-lt"/>
              </a:rPr>
              <a:t>Elizabeth Hammer</a:t>
            </a:r>
            <a:endParaRPr lang="en-US" sz="2400" i="1">
              <a:solidFill>
                <a:schemeClr val="bg1"/>
              </a:solidFill>
            </a:endParaRPr>
          </a:p>
        </p:txBody>
      </p:sp>
      <p:sp>
        <p:nvSpPr>
          <p:cNvPr id="13" name="Oval 12">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person in a graduation cap and gown&#10;&#10;Description automatically generated">
            <a:extLst>
              <a:ext uri="{FF2B5EF4-FFF2-40B4-BE49-F238E27FC236}">
                <a16:creationId xmlns:a16="http://schemas.microsoft.com/office/drawing/2014/main" id="{5EE50D69-CCCE-625A-AEA7-E2D69EB6D9D3}"/>
              </a:ext>
            </a:extLst>
          </p:cNvPr>
          <p:cNvPicPr>
            <a:picLocks noChangeAspect="1"/>
          </p:cNvPicPr>
          <p:nvPr/>
        </p:nvPicPr>
        <p:blipFill rotWithShape="1">
          <a:blip r:embed="rId2">
            <a:extLst>
              <a:ext uri="{28A0092B-C50C-407E-A947-70E740481C1C}">
                <a14:useLocalDpi xmlns:a14="http://schemas.microsoft.com/office/drawing/2010/main" val="0"/>
              </a:ext>
            </a:extLst>
          </a:blip>
          <a:srcRect t="5750" b="19250"/>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14">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930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6719E-11EB-4886-56F2-DBDB25E19BF0}"/>
              </a:ext>
            </a:extLst>
          </p:cNvPr>
          <p:cNvPicPr>
            <a:picLocks noChangeAspect="1"/>
          </p:cNvPicPr>
          <p:nvPr/>
        </p:nvPicPr>
        <p:blipFill>
          <a:blip r:embed="rId2"/>
          <a:stretch>
            <a:fillRect/>
          </a:stretch>
        </p:blipFill>
        <p:spPr>
          <a:xfrm>
            <a:off x="1633848" y="3799862"/>
            <a:ext cx="2333866" cy="2572411"/>
          </a:xfrm>
          <a:prstGeom prst="rect">
            <a:avLst/>
          </a:prstGeom>
        </p:spPr>
      </p:pic>
      <p:pic>
        <p:nvPicPr>
          <p:cNvPr id="19" name="Picture 18" descr="A picture containing text, electronics&#10;&#10;Description automatically generated">
            <a:extLst>
              <a:ext uri="{FF2B5EF4-FFF2-40B4-BE49-F238E27FC236}">
                <a16:creationId xmlns:a16="http://schemas.microsoft.com/office/drawing/2014/main" id="{72CB0EB1-D8D2-385B-42B2-EFF10F5A5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848" y="706057"/>
            <a:ext cx="2333866" cy="2911062"/>
          </a:xfrm>
          <a:prstGeom prst="rect">
            <a:avLst/>
          </a:prstGeom>
        </p:spPr>
      </p:pic>
      <p:sp>
        <p:nvSpPr>
          <p:cNvPr id="3" name="TextBox 2">
            <a:extLst>
              <a:ext uri="{FF2B5EF4-FFF2-40B4-BE49-F238E27FC236}">
                <a16:creationId xmlns:a16="http://schemas.microsoft.com/office/drawing/2014/main" id="{65302BA7-7AE2-F79C-021E-636443F8C226}"/>
              </a:ext>
            </a:extLst>
          </p:cNvPr>
          <p:cNvSpPr txBox="1"/>
          <p:nvPr/>
        </p:nvSpPr>
        <p:spPr>
          <a:xfrm>
            <a:off x="5181600" y="4362792"/>
            <a:ext cx="4667496" cy="1446550"/>
          </a:xfrm>
          <a:prstGeom prst="rect">
            <a:avLst/>
          </a:prstGeom>
          <a:noFill/>
        </p:spPr>
        <p:txBody>
          <a:bodyPr wrap="none" rtlCol="0">
            <a:spAutoFit/>
          </a:bodyPr>
          <a:lstStyle/>
          <a:p>
            <a:r>
              <a:rPr lang="en-US" sz="2200" b="1">
                <a:solidFill>
                  <a:srgbClr val="7030A0"/>
                </a:solidFill>
              </a:rPr>
              <a:t>CHAMPIONS COMPANIES, LLC</a:t>
            </a:r>
          </a:p>
          <a:p>
            <a:r>
              <a:rPr lang="en-US" sz="2200">
                <a:solidFill>
                  <a:srgbClr val="7030A0"/>
                </a:solidFill>
              </a:rPr>
              <a:t>Crawfordville, Florida 32327</a:t>
            </a:r>
          </a:p>
          <a:p>
            <a:r>
              <a:rPr lang="en-US" sz="2200">
                <a:solidFill>
                  <a:srgbClr val="7030A0"/>
                </a:solidFill>
                <a:hlinkClick r:id="rId4">
                  <a:extLst>
                    <a:ext uri="{A12FA001-AC4F-418D-AE19-62706E023703}">
                      <ahyp:hlinkClr xmlns:ahyp="http://schemas.microsoft.com/office/drawing/2018/hyperlinkcolor" val="tx"/>
                    </a:ext>
                  </a:extLst>
                </a:hlinkClick>
              </a:rPr>
              <a:t>Solutions@ChampionsCompanies.com</a:t>
            </a:r>
            <a:r>
              <a:rPr lang="en-US" sz="2200">
                <a:solidFill>
                  <a:srgbClr val="7030A0"/>
                </a:solidFill>
              </a:rPr>
              <a:t> </a:t>
            </a:r>
          </a:p>
          <a:p>
            <a:r>
              <a:rPr lang="en-US" sz="2200">
                <a:solidFill>
                  <a:srgbClr val="7030A0"/>
                </a:solidFill>
                <a:hlinkClick r:id="rId5">
                  <a:extLst>
                    <a:ext uri="{A12FA001-AC4F-418D-AE19-62706E023703}">
                      <ahyp:hlinkClr xmlns:ahyp="http://schemas.microsoft.com/office/drawing/2018/hyperlinkcolor" val="tx"/>
                    </a:ext>
                  </a:extLst>
                </a:hlinkClick>
              </a:rPr>
              <a:t>www.ChampionsCompanies.com</a:t>
            </a:r>
            <a:endParaRPr lang="en-US" sz="2200">
              <a:solidFill>
                <a:srgbClr val="7030A0"/>
              </a:solidFill>
            </a:endParaRPr>
          </a:p>
        </p:txBody>
      </p:sp>
      <p:sp>
        <p:nvSpPr>
          <p:cNvPr id="11" name="TextBox 10">
            <a:extLst>
              <a:ext uri="{FF2B5EF4-FFF2-40B4-BE49-F238E27FC236}">
                <a16:creationId xmlns:a16="http://schemas.microsoft.com/office/drawing/2014/main" id="{17D7831A-BE3D-DE52-A2DF-1ED508EC1B55}"/>
              </a:ext>
            </a:extLst>
          </p:cNvPr>
          <p:cNvSpPr txBox="1"/>
          <p:nvPr/>
        </p:nvSpPr>
        <p:spPr>
          <a:xfrm>
            <a:off x="5181600" y="1022814"/>
            <a:ext cx="5506572" cy="2277547"/>
          </a:xfrm>
          <a:prstGeom prst="rect">
            <a:avLst/>
          </a:prstGeom>
          <a:noFill/>
        </p:spPr>
        <p:txBody>
          <a:bodyPr wrap="none" rtlCol="0">
            <a:spAutoFit/>
          </a:bodyPr>
          <a:lstStyle/>
          <a:p>
            <a:r>
              <a:rPr lang="en-US" sz="2200" b="1">
                <a:solidFill>
                  <a:srgbClr val="006666"/>
                </a:solidFill>
              </a:rPr>
              <a:t>CHAMPIONS EMPOWERMENT INSTITUTE, LLC</a:t>
            </a:r>
          </a:p>
          <a:p>
            <a:r>
              <a:rPr lang="en-US" sz="2200">
                <a:solidFill>
                  <a:srgbClr val="006666"/>
                </a:solidFill>
              </a:rPr>
              <a:t>Crawfordville, Florida 32327</a:t>
            </a:r>
          </a:p>
          <a:p>
            <a:r>
              <a:rPr lang="en-US" sz="2200">
                <a:solidFill>
                  <a:srgbClr val="006666"/>
                </a:solidFill>
                <a:hlinkClick r:id="rId4">
                  <a:extLst>
                    <a:ext uri="{A12FA001-AC4F-418D-AE19-62706E023703}">
                      <ahyp:hlinkClr xmlns:ahyp="http://schemas.microsoft.com/office/drawing/2018/hyperlinkcolor" val="tx"/>
                    </a:ext>
                  </a:extLst>
                </a:hlinkClick>
              </a:rPr>
              <a:t>Solutions@ChampionsCompanies.com</a:t>
            </a:r>
            <a:r>
              <a:rPr lang="en-US" sz="2200">
                <a:solidFill>
                  <a:srgbClr val="006666"/>
                </a:solidFill>
              </a:rPr>
              <a:t> </a:t>
            </a:r>
          </a:p>
          <a:p>
            <a:r>
              <a:rPr lang="en-US" sz="2200">
                <a:solidFill>
                  <a:srgbClr val="0563C1"/>
                </a:solidFill>
                <a:hlinkClick r:id="rId6">
                  <a:extLst>
                    <a:ext uri="{A12FA001-AC4F-418D-AE19-62706E023703}">
                      <ahyp:hlinkClr xmlns:ahyp="http://schemas.microsoft.com/office/drawing/2018/hyperlinkcolor" val="tx"/>
                    </a:ext>
                  </a:extLst>
                </a:hlinkClick>
              </a:rPr>
              <a:t>www</a:t>
            </a:r>
            <a:r>
              <a:rPr lang="en-US" sz="2200">
                <a:solidFill>
                  <a:srgbClr val="006666"/>
                </a:solidFill>
                <a:hlinkClick r:id="rId6">
                  <a:extLst>
                    <a:ext uri="{A12FA001-AC4F-418D-AE19-62706E023703}">
                      <ahyp:hlinkClr xmlns:ahyp="http://schemas.microsoft.com/office/drawing/2018/hyperlinkcolor" val="tx"/>
                    </a:ext>
                  </a:extLst>
                </a:hlinkClick>
              </a:rPr>
              <a:t>.ChampionEmpowerment.com</a:t>
            </a:r>
            <a:r>
              <a:rPr lang="en-US" sz="2200">
                <a:solidFill>
                  <a:srgbClr val="006666"/>
                </a:solidFill>
              </a:rPr>
              <a:t> </a:t>
            </a:r>
          </a:p>
          <a:p>
            <a:pPr>
              <a:spcBef>
                <a:spcPts val="1200"/>
              </a:spcBef>
            </a:pPr>
            <a:r>
              <a:rPr lang="en-US" sz="2200">
                <a:solidFill>
                  <a:srgbClr val="006666"/>
                </a:solidFill>
              </a:rPr>
              <a:t>©2024 Champion Empowerment Institute</a:t>
            </a:r>
          </a:p>
          <a:p>
            <a:r>
              <a:rPr lang="en-US" sz="2200">
                <a:solidFill>
                  <a:srgbClr val="006666"/>
                </a:solidFill>
              </a:rPr>
              <a:t>All Rights Reserved</a:t>
            </a:r>
          </a:p>
        </p:txBody>
      </p:sp>
    </p:spTree>
    <p:extLst>
      <p:ext uri="{BB962C8B-B14F-4D97-AF65-F5344CB8AC3E}">
        <p14:creationId xmlns:p14="http://schemas.microsoft.com/office/powerpoint/2010/main" val="52717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arrying a child on his shoulders&#10;&#10;Description automatically generated">
            <a:extLst>
              <a:ext uri="{FF2B5EF4-FFF2-40B4-BE49-F238E27FC236}">
                <a16:creationId xmlns:a16="http://schemas.microsoft.com/office/drawing/2014/main" id="{2497AC12-938A-61BA-B6A5-6C160E186910}"/>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A363AF-CD48-553D-8392-C485C1D18370}"/>
              </a:ext>
            </a:extLst>
          </p:cNvPr>
          <p:cNvSpPr>
            <a:spLocks noGrp="1"/>
          </p:cNvSpPr>
          <p:nvPr>
            <p:ph type="title"/>
          </p:nvPr>
        </p:nvSpPr>
        <p:spPr>
          <a:xfrm>
            <a:off x="1097280" y="148379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600" b="1">
                <a:solidFill>
                  <a:srgbClr val="FFFFFF"/>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Learn to be your child’s</a:t>
            </a:r>
            <a:br>
              <a:rPr lang="en-US" sz="6600" b="1">
                <a:solidFill>
                  <a:srgbClr val="FFFFFF"/>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br>
            <a:r>
              <a:rPr lang="en-US" sz="6600" b="1">
                <a:solidFill>
                  <a:srgbClr val="FFFFFF"/>
                </a:solidFill>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BIGGEST FAN!</a:t>
            </a:r>
          </a:p>
        </p:txBody>
      </p:sp>
    </p:spTree>
    <p:extLst>
      <p:ext uri="{BB962C8B-B14F-4D97-AF65-F5344CB8AC3E}">
        <p14:creationId xmlns:p14="http://schemas.microsoft.com/office/powerpoint/2010/main" val="2103296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9BBB0-BEAD-F4DB-D56D-5FCD0E7FDEE3}"/>
              </a:ext>
            </a:extLst>
          </p:cNvPr>
          <p:cNvPicPr>
            <a:picLocks noChangeAspect="1"/>
          </p:cNvPicPr>
          <p:nvPr/>
        </p:nvPicPr>
        <p:blipFill>
          <a:blip r:embed="rId2">
            <a:extLst>
              <a:ext uri="{28A0092B-C50C-407E-A947-70E740481C1C}">
                <a14:useLocalDpi xmlns:a14="http://schemas.microsoft.com/office/drawing/2010/main" val="0"/>
              </a:ext>
            </a:extLst>
          </a:blip>
          <a:srcRect t="9190" b="9190"/>
          <a:stretch/>
        </p:blipFill>
        <p:spPr>
          <a:xfrm>
            <a:off x="19" y="11874"/>
            <a:ext cx="12191981" cy="68579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93EC38-769C-9E9E-2F9A-EBB9030DE31B}"/>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a:solidFill>
                  <a:schemeClr val="bg1"/>
                </a:solidFill>
                <a:latin typeface="Amasis MT Pro Black" panose="02040A04050005020304" pitchFamily="18" charset="0"/>
                <a:ea typeface="+mj-ea"/>
                <a:cs typeface="+mj-cs"/>
              </a:rPr>
              <a:t>THE IMPACT OF WHAT YOU SAY</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CC7403-2650-4B5F-5ABF-DA02B59F2463}"/>
              </a:ext>
            </a:extLst>
          </p:cNvPr>
          <p:cNvSpPr txBox="1"/>
          <p:nvPr/>
        </p:nvSpPr>
        <p:spPr>
          <a:xfrm>
            <a:off x="404553" y="5624945"/>
            <a:ext cx="9078562" cy="592975"/>
          </a:xfrm>
          <a:prstGeom prst="rect">
            <a:avLst/>
          </a:prstGeom>
        </p:spPr>
        <p:txBody>
          <a:bodyPr vert="horz" lIns="91440" tIns="45720" rIns="91440" bIns="45720" rtlCol="0" anchor="ctr">
            <a:normAutofit/>
          </a:bodyPr>
          <a:lstStyle/>
          <a:p>
            <a:pPr>
              <a:lnSpc>
                <a:spcPct val="90000"/>
              </a:lnSpc>
              <a:spcBef>
                <a:spcPts val="1000"/>
              </a:spcBef>
              <a:spcAft>
                <a:spcPts val="600"/>
              </a:spcAft>
            </a:pPr>
            <a:r>
              <a:rPr lang="en-US" sz="2800" b="1">
                <a:solidFill>
                  <a:schemeClr val="bg1"/>
                </a:solidFill>
              </a:rPr>
              <a:t>COMMUNICATION:  INTENTION vs PERCEPTION</a:t>
            </a:r>
          </a:p>
        </p:txBody>
      </p:sp>
      <p:sp>
        <p:nvSpPr>
          <p:cNvPr id="2" name="Title 6">
            <a:extLst>
              <a:ext uri="{FF2B5EF4-FFF2-40B4-BE49-F238E27FC236}">
                <a16:creationId xmlns:a16="http://schemas.microsoft.com/office/drawing/2014/main" id="{F1CFC0B0-83AC-F053-3233-1DDB25B29912}"/>
              </a:ext>
            </a:extLst>
          </p:cNvPr>
          <p:cNvSpPr txBox="1">
            <a:spLocks/>
          </p:cNvSpPr>
          <p:nvPr/>
        </p:nvSpPr>
        <p:spPr>
          <a:xfrm>
            <a:off x="766200" y="653125"/>
            <a:ext cx="5257800" cy="3386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solidFill>
                  <a:srgbClr val="FFFFFF"/>
                </a:solidFill>
                <a:latin typeface="+mn-lt"/>
              </a:rPr>
              <a:t>What you </a:t>
            </a:r>
            <a:r>
              <a:rPr lang="en-US">
                <a:solidFill>
                  <a:srgbClr val="FFFFFF"/>
                </a:solidFill>
                <a:latin typeface="ADLaM Display" panose="02010000000000000000" pitchFamily="2" charset="0"/>
                <a:ea typeface="ADLaM Display" panose="02010000000000000000" pitchFamily="2" charset="0"/>
                <a:cs typeface="ADLaM Display" panose="02010000000000000000" pitchFamily="2" charset="0"/>
              </a:rPr>
              <a:t>SAY</a:t>
            </a:r>
            <a:br>
              <a:rPr lang="en-US">
                <a:solidFill>
                  <a:srgbClr val="FFFFFF"/>
                </a:solidFill>
                <a:latin typeface="+mn-lt"/>
              </a:rPr>
            </a:br>
            <a:r>
              <a:rPr lang="en-US">
                <a:solidFill>
                  <a:srgbClr val="FFFFFF"/>
                </a:solidFill>
                <a:latin typeface="+mn-lt"/>
              </a:rPr>
              <a:t>may not match</a:t>
            </a:r>
            <a:br>
              <a:rPr lang="en-US">
                <a:solidFill>
                  <a:srgbClr val="FFFFFF"/>
                </a:solidFill>
                <a:latin typeface="+mn-lt"/>
              </a:rPr>
            </a:br>
            <a:r>
              <a:rPr lang="en-US">
                <a:solidFill>
                  <a:srgbClr val="FFFFFF"/>
                </a:solidFill>
                <a:latin typeface="+mn-lt"/>
              </a:rPr>
              <a:t>what they </a:t>
            </a:r>
            <a:r>
              <a:rPr lang="en-US">
                <a:solidFill>
                  <a:srgbClr val="FFFFFF"/>
                </a:solidFill>
                <a:latin typeface="ADLaM Display" panose="02010000000000000000" pitchFamily="2" charset="0"/>
                <a:ea typeface="ADLaM Display" panose="02010000000000000000" pitchFamily="2" charset="0"/>
                <a:cs typeface="ADLaM Display" panose="02010000000000000000" pitchFamily="2" charset="0"/>
              </a:rPr>
              <a:t>HEAR</a:t>
            </a:r>
          </a:p>
        </p:txBody>
      </p:sp>
    </p:spTree>
    <p:extLst>
      <p:ext uri="{BB962C8B-B14F-4D97-AF65-F5344CB8AC3E}">
        <p14:creationId xmlns:p14="http://schemas.microsoft.com/office/powerpoint/2010/main" val="516900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TotalTime>
  <Words>4062</Words>
  <Application>Microsoft Macintosh PowerPoint</Application>
  <PresentationFormat>Widescreen</PresentationFormat>
  <Paragraphs>371</Paragraphs>
  <Slides>70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ADLaM Display</vt:lpstr>
      <vt:lpstr>Amasis MT Pro</vt:lpstr>
      <vt:lpstr>Amasis MT Pro Black</vt:lpstr>
      <vt:lpstr>Arial</vt:lpstr>
      <vt:lpstr>Avenir Next LT Pro</vt:lpstr>
      <vt:lpstr>Bebas Neue Bold</vt:lpstr>
      <vt:lpstr>Calibri</vt:lpstr>
      <vt:lpstr>Calibri Light</vt:lpstr>
      <vt:lpstr>Ink Free</vt:lpstr>
      <vt:lpstr>Office Theme</vt:lpstr>
      <vt:lpstr>PowerPoint Presentation</vt:lpstr>
      <vt:lpstr>TOOLS FOR PARENTS TO MAKE THEIR KIDS FEEL LIKE SUPERHEROES</vt:lpstr>
      <vt:lpstr>PowerPoint Presentation</vt:lpstr>
      <vt:lpstr>PowerPoint Presentation</vt:lpstr>
      <vt:lpstr>Positive Reinforcement Creates Positive Results</vt:lpstr>
      <vt:lpstr>Negative Reinforcement Creates Negative Results</vt:lpstr>
      <vt:lpstr>One of my proudest parenting moments…  “Mom, I think I believe in  myself so much because you have always told me that I am capable of doing or being anything that I want. You alway believe in me.”                                 - Elizabeth Hammer</vt:lpstr>
      <vt:lpstr>Learn to be your child’s BIGGEST FAN!</vt:lpstr>
      <vt:lpstr>PowerPoint Presentation</vt:lpstr>
      <vt:lpstr>INTENT vs PERCEPTION</vt:lpstr>
      <vt:lpstr>Am I a bad kid?</vt:lpstr>
      <vt:lpstr>PowerPoint Presentation</vt:lpstr>
      <vt:lpstr>UNDERSTANDING Is A Parent’s Superpower!</vt:lpstr>
      <vt:lpstr>PowerPoint Presentation</vt:lpstr>
      <vt:lpstr>SEPARATE THE CHILD FROM THE BEHAVIOR</vt:lpstr>
      <vt:lpstr>PowerPoint Presentation</vt:lpstr>
      <vt:lpstr>TIME-OUTS HELP BOTH PARENT AND CHILD</vt:lpstr>
      <vt:lpstr>TIME-OUT TIPS  AND TRICKS</vt:lpstr>
      <vt:lpstr>PowerPoint Presentation</vt:lpstr>
      <vt:lpstr>Most people are so busy thinking about their RESPONSE that they miss what is being SAID by the other person.  No matter how hard it is…  1. Shut up and listen! 2. Don’t pass judgment. 3. Create a safe place for them to tell you anything, even if it is something you don’t want to hear. 4. Praise them for telling the truth!  5. Make sure you understand what they tell you by practicing active listening. 6. After you understand them, then validate them. Example:  “I understand why you feel that way.” 7. Give your response with empathy.</vt:lpstr>
      <vt:lpstr>PowerPoint Presentation</vt:lpstr>
      <vt:lpstr>PowerPoint Presentation</vt:lpstr>
      <vt:lpstr>PowerPoint Presentation</vt:lpstr>
      <vt:lpstr>Do you want to be right, or do you want to know what is going on with your kids?</vt:lpstr>
      <vt:lpstr>When communication goes wrong…  everyone feels bad.</vt:lpstr>
      <vt:lpstr>PowerPoint Presentation</vt:lpstr>
      <vt:lpstr>THE BENEFITS OF OPEN COMMUNICATION EARLY ON SUPPORTS BETTER COMMUNICATION WHEN YOUR KIDS ARE OLDER</vt:lpstr>
      <vt:lpstr>THE IMPACT OF WHAT YOU SAY</vt:lpstr>
      <vt:lpstr>PowerPoint Presentation</vt:lpstr>
      <vt:lpstr>When you IGNORE your children, they feel UNLOVED and UNIMPORTANT.</vt:lpstr>
      <vt:lpstr>Ignoring them sets everyone up for failure.</vt:lpstr>
      <vt:lpstr>GIVE THEM SOMETHING TO DO NEXT TO YOU.</vt:lpstr>
      <vt:lpstr>GIVE THEM SOMETHING SIMILAR TO DO!</vt:lpstr>
      <vt:lpstr>PowerPoint Presentation</vt:lpstr>
      <vt:lpstr>SOLUTION WHEN YOU HAVE LIMITED TIME  </vt:lpstr>
      <vt:lpstr>PowerPoint Presentation</vt:lpstr>
      <vt:lpstr>UNDERSTANDING CHANGES PERCEPTION</vt:lpstr>
      <vt:lpstr>DON’T climb on that fence!  vs  When you climb on fences, you can fall and get hurt.</vt:lpstr>
      <vt:lpstr>    Turn I’M BAD into I UNDERSTAND</vt:lpstr>
      <vt:lpstr>Ask The Child  Which Type of Rule or Boundary It Is</vt:lpstr>
      <vt:lpstr>PowerPoint Presentation</vt:lpstr>
      <vt:lpstr>DEFINE THE BOUNDARIES AND RULES TOGETHER  AS A FAMILY</vt:lpstr>
      <vt:lpstr>SET UP YOUR FAMILY FOR SUCCESS</vt:lpstr>
      <vt:lpstr>INVOLVE EVERYONE WHO SPENDS TIME WITH YOUR CHILDREN</vt:lpstr>
      <vt:lpstr>PowerPoint Presentation</vt:lpstr>
      <vt:lpstr>CHILDREN ARE ACTUALLY ADDICTED TO DOPAMINE</vt:lpstr>
      <vt:lpstr>EXPAND REWARDS TO STIMULATE DOPAMINE</vt:lpstr>
      <vt:lpstr>STEPS FOR WINNING THE DOPAMINE WAR</vt:lpstr>
      <vt:lpstr>PowerPoint Presentation</vt:lpstr>
      <vt:lpstr>For small children, every big or small win is important to their self-esteem.</vt:lpstr>
      <vt:lpstr>Affordable CELEBRATION Ideas</vt:lpstr>
      <vt:lpstr>PowerPoint Presentation</vt:lpstr>
      <vt:lpstr>Every mistake is an opportunity to learn!</vt:lpstr>
      <vt:lpstr>CELEBRATING mistakes and  failures helps children grow!</vt:lpstr>
      <vt:lpstr>When you help children see the good in situations, they learn to go from negative to positive emotions.</vt:lpstr>
      <vt:lpstr>PowerPoint Presentation</vt:lpstr>
      <vt:lpstr>EVERY Child Left Behind</vt:lpstr>
      <vt:lpstr>According to the CDC:</vt:lpstr>
      <vt:lpstr>Have you created your life based on what people said to you as a child?</vt:lpstr>
      <vt:lpstr>     INPUT determines OUTPUT</vt:lpstr>
      <vt:lpstr>PowerPoint Presentation</vt:lpstr>
      <vt:lpstr>ACKNOWLEDGE, DISCUSS, &amp; REDIRECT</vt:lpstr>
      <vt:lpstr>PRACTICE ACKNOWLEDGE, DISCUSS, AND REDIRECT WITH YOUR CHILDREN</vt:lpstr>
      <vt:lpstr>INTERRUPT, REPLACE, AND CELEBRATE</vt:lpstr>
      <vt:lpstr>PowerPoint Presentation</vt:lpstr>
      <vt:lpstr>PowerPoint Presentation</vt:lpstr>
      <vt:lpstr>PowerPoint Presentation</vt:lpstr>
      <vt:lpstr>Champion Parenting to Empower Children TOOL KIT INCLUDED! A $100 RETAIL VALUE!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Lyn Hammer</dc:creator>
  <cp:lastModifiedBy>Matt Sisko</cp:lastModifiedBy>
  <cp:revision>14</cp:revision>
  <cp:lastPrinted>2024-05-31T18:00:19Z</cp:lastPrinted>
  <dcterms:created xsi:type="dcterms:W3CDTF">2023-10-09T17:06:43Z</dcterms:created>
  <dcterms:modified xsi:type="dcterms:W3CDTF">2025-06-26T22:18:20Z</dcterms:modified>
</cp:coreProperties>
</file>